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1"/>
  </p:notesMasterIdLst>
  <p:sldIdLst>
    <p:sldId id="257" r:id="rId4"/>
    <p:sldId id="259" r:id="rId5"/>
    <p:sldId id="260" r:id="rId6"/>
    <p:sldId id="276" r:id="rId7"/>
    <p:sldId id="277" r:id="rId8"/>
    <p:sldId id="273" r:id="rId9"/>
    <p:sldId id="278" r:id="rId10"/>
    <p:sldId id="262" r:id="rId11"/>
    <p:sldId id="272" r:id="rId12"/>
    <p:sldId id="264" r:id="rId13"/>
    <p:sldId id="263" r:id="rId14"/>
    <p:sldId id="265" r:id="rId15"/>
    <p:sldId id="261" r:id="rId16"/>
    <p:sldId id="266" r:id="rId17"/>
    <p:sldId id="268" r:id="rId18"/>
    <p:sldId id="280"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20340"/>
    <a:srgbClr val="010229"/>
    <a:srgbClr val="01023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902" autoAdjust="0"/>
  </p:normalViewPr>
  <p:slideViewPr>
    <p:cSldViewPr snapToGrid="0">
      <p:cViewPr varScale="1">
        <p:scale>
          <a:sx n="108" d="100"/>
          <a:sy n="108" d="100"/>
        </p:scale>
        <p:origin x="654"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551CB-4BF7-45C0-9170-071E2C0753C7}" type="datetimeFigureOut">
              <a:rPr lang="en-GB" smtClean="0"/>
              <a:t>10/04/2023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37C4B-BCCF-4238-AED6-30CF143ACD57}" type="slidenum">
              <a:rPr lang="en-GB" smtClean="0"/>
              <a:t>‹#›</a:t>
            </a:fld>
            <a:endParaRPr lang="en-GB"/>
          </a:p>
        </p:txBody>
      </p:sp>
    </p:spTree>
    <p:extLst>
      <p:ext uri="{BB962C8B-B14F-4D97-AF65-F5344CB8AC3E}">
        <p14:creationId xmlns:p14="http://schemas.microsoft.com/office/powerpoint/2010/main" val="43472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savannah.com/europe/cyprus/cyprus-travel-advic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yprusisland.net/attractions/ayia-napa-sea-cav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1001archives.blogspot.com/2012/03/photos-of-week-32012-week-3-beauty-of.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cyprusisland.net/cyprus-beaches/blue-lagoon-beach-akamas" TargetMode="External"/><Relationship Id="rId5" Type="http://schemas.openxmlformats.org/officeDocument/2006/relationships/hyperlink" Target="https://anastasiagerali.blogspot.com/2016/04/akamas-peninsula-saving-jewel-of-cyprus.html" TargetMode="External"/><Relationship Id="rId4" Type="http://schemas.openxmlformats.org/officeDocument/2006/relationships/hyperlink" Target="https://www.bing.com/images/search?view=detailV2&amp;ccid=2Y1tC%2BTG&amp;id=F17C73D873B27ADEAFBA68576325C4183BFDD77E&amp;thid=OIP.2Y1tC-TGW0wEbHXmQaY52wHaE7&amp;mediaurl=https://byunique.com/gallery/?album%3D3487%26width%3D1024&amp;exph=682&amp;expw=1024&amp;q=blue+lagoon+akamas&amp;simid=608046195696362795&amp;form=IRPRST&amp;ck=BE6CABDB7E10678D782B11594F794BD9&amp;selectedindex=3&amp;ajaxhist=0&amp;ajaxserp=0&amp;vt=0&amp;pivotparams=insightsToken%3Dccid_68tLQiUN*cp_643A19B8D2B60F8C4FB19DB65B09C8A9*mid_935F4268DFC25A86D15F08268246A1CD519974CF*simid_608007553843621500*thid_OIP.68tLQiUNYE4kbPULonijvwHaEK&amp;sim=11&amp;iss=VSI&amp;cdnurl=https://th.bing.com/th/id/R.d98d6d0be4c65b4c046c75e641a639db?rik%3Dftf9OxjEJWNXaA%26pid%3DImgRaw%26r%3D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nastasiagerali.blogspot.com/2016/04/akamas-peninsula-saving-jewel-of-cypru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top50.iucn-mpsg.org/species/2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ng.com/images/search?view=detailV2&amp;mediaurl=https://dynamic-media-cdn.tripadvisor.com/media/photo-o/15/24/ff/63/img-20181024-174826-907.jpg?w%3D1200%26h%3D-1%26s%3D1&amp;expw=1200&amp;exph=888&amp;cbid=AvXlQyS5Tytd2VA480x360&amp;cbn=local&amp;idpp=local&amp;ypid=YN8045x8195654326875607231&amp;usebfpr=0&amp;eeptype=PhotoGroups&amp;datagroup=local:datagroup.photos&amp;photogroupname=AllPhotos&amp;pagetag=AllPhotos&amp;selectedindex=7&amp;id=AvXlQyS5Tytd2VA480x360&amp;q=adonis%20falls%20cyprus&amp;form=LOCIMG&amp;ajaxhist=0&amp;ajaxserp=0&amp;vt=0&amp;sim=11"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yprusisland.net/cyprus-waterfalls/adonis-baths-waterfalls" TargetMode="External"/><Relationship Id="rId4" Type="http://schemas.openxmlformats.org/officeDocument/2006/relationships/hyperlink" Target="https://www.thevivalavita.com/adonis-baths-waterfall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ing.com/images/search?view=detailV2&amp;ccid=mHfNbOJ4&amp;id=2C46A4534F7BB7CDC5E21D20102C6A0E7D1F95D9&amp;thid=OIP.mHfNbOJ4NYrqFgtjriQs_QHaD0&amp;mediaurl=https://i.pinimg.com/originals/e0/c5/a6/e0c5a6e0fce62458ed2b002adeaa591d.jpg&amp;cdnurl=https://th.bing.com/th/id/R.9877cd6ce278358aea160b63ae242cfd?rik%3D2ZUffQ5qLBAgHQ%26pid%3DImgRaw%26r%3D0&amp;exph=310&amp;expw=600&amp;q=larnaca+salt+lake+black+flamingo&amp;simid=608020662105019955&amp;form=IRPRST&amp;ck=29F959901A11EE53A856261B161F1EC5&amp;selectedindex=3&amp;ajaxhist=0&amp;ajaxserp=0&amp;pivotparams=insightsToken%3Dccid_5ce04Yq2*cp_B95BC2981959BDE60F6469E46FF0D06D*mid_EC97A14B3C82294BB73A663D4EFC33A6D48B0DA9*simid_608027435242644533*thid_OIP.5ce04Yq2xmfZKeOOzaAJdAHaD4&amp;vt=0&amp;sim=11&amp;iss=VSI&amp;ajaxhist=0&amp;ajaxserp=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Larnaca_Salt_Lake" TargetMode="External"/><Relationship Id="rId5" Type="http://schemas.openxmlformats.org/officeDocument/2006/relationships/hyperlink" Target="https://mycyprustravel.com/sightseeing/visit-the-larnaca-salt-lake-a-protected-habitat/" TargetMode="External"/><Relationship Id="rId4" Type="http://schemas.openxmlformats.org/officeDocument/2006/relationships/hyperlink" Target="https://www.bing.com/images/search?view=detailV2&amp;ccid=6LfcoeuV&amp;id=6918CA12D9455ED3CDABDEE7474FE53B7A6AF438&amp;thid=OIP.6LfcoeuVG0sLNaS3-hLmpQHaE7&amp;mediaurl=https://mycyprustravel.com/wp-content/uploads/2018/05/flamingo-with-mosque.jpg&amp;cdnurl=https://th.bing.com/th/id/R.e8b7dca1eb951b4b0b35a4b7fa12e6a5?rik%3dOPRqejvlT0fn3g%26pid%3dImgRaw%26r%3d0&amp;exph=599&amp;expw=900&amp;q=larnaca+salt+lake&amp;simid=608023702940954637&amp;FORM=IRPRST&amp;ck=6A253641083CA2A6FF01BBBDCFABACA6&amp;selectedIndex=1&amp;ajaxhist=0&amp;ajaxserp=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ng.com/images/search?view=detailV2&amp;ccid=DbCLRvCs&amp;id=5CEE2C9AE1AFB08E558FEF3243DCD79B4938BCCB&amp;thid=OIP.DbCLRvCsTk5EQBuxViq_kwHaEr&amp;mediaurl=https://www.cyprusparadise.com/media/14013/wild-donkey-of-karpaz-north-cyprus.jpg?anchor%3dcenter%26mode%3dcrop%26width%3d570%26height%3d360%26rnd%3d132319464150000000&amp;cdnurl=https://th.bing.com/th/id/R.0db08b46f0ac4e4e44401bb1562abf93?rik%3dy7w4SZvX3EMy7w%26pid%3dImgRaw%26r%3d0&amp;exph=360&amp;expw=570&amp;q=kapraz+peninsula+cyprus+donkey&amp;simid=608023217605867375&amp;FORM=IRPRST&amp;ck=5A1EB260EA26BA816B4B9087526DA493&amp;selectedIndex=91&amp;ajaxhist=0&amp;ajaxserp=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ing.com/images/search?view=detailV2&amp;ccid=u4FnXhq3&amp;id=FA82B62C9637CE863FA840A10F52E0C6DC3948AF&amp;thid=OIP.u4FnXhq3c66Bf5mPR0TBAQHaEF&amp;mediaurl=https://cdn.shopify.com/s/files/1/1993/6065/products/MS027B_92f38974-8d37-4dcd-a47c-4f51fa865704.jpg?v%3D1592335237&amp;cdnurl=https://th.bing.com/th/id/R.bb81675e1ab773ae817f998f4744c101?rik%3Dr0g53MbgUg%2bhQA%26pid%3DImgRaw%26r%3D0&amp;exph=1717&amp;expw=3118&amp;q=birth+of+aphrodite+painting&amp;simid=608006673386832928&amp;form=IRPRST&amp;ck=952D91AFA310CDD6C3DE90C56CED71A2&amp;selectedindex=5&amp;ajaxhist=0&amp;ajaxserp=0&amp;vt=0"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n.wikipedia.org/wiki/Petra_tou_Romiou" TargetMode="External"/><Relationship Id="rId4" Type="http://schemas.openxmlformats.org/officeDocument/2006/relationships/hyperlink" Target="https://www.bing.com/images/search?view=detailV2&amp;ccid=QgziIFVT&amp;id=5B519B72143D65B21D8C1F21EC8004BA9BDC8668&amp;thid=OIP.QgziIFVTX_Ed53vKemdFHwHaE8&amp;mediaurl=https://images.fineartamerica.com/images/artworkimages/mediumlarge/1/8-aphrodites-rock-cyprus-joana-kruse.jpg&amp;cdnurl=https://th.bing.com/th/id/R.420ce22055535ff11de77bca7a67451f?rik%3daIbcm7oEgOwhHw%26pid%3dImgRaw%26r%3d0&amp;exph=600&amp;expw=900&amp;q=aphrodite+cyprus&amp;simid=608034337282553700&amp;FORM=IRPRST&amp;ck=21C00A4CB7EF2A4193854A1A74DB012C&amp;selectedIndex=0&amp;idpp=overlayview&amp;ajaxhist=0&amp;ajaxserp=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ng.com/images/search?view=detailV2&amp;ccid=TwJ33Yw6&amp;id=22CDB1709582A5AE91FABF69C39047DAA1416F80&amp;thid=OIP.TwJ33Yw6Gg7o28CjQz8rXAHaHa&amp;mediaurl=https://images.fineartamerica.com/images-medium-large-5/cyprus-satellite-image-science-photo-library.jpg&amp;cdnurl=https://th.bing.com/th/id/R.4f0277dd8c3a1a0ee8dbc0a3433f2b5c?rik%3dgG9BodpHkMNpvw%26pid%3dImgRaw%26r%3d0&amp;exph=900&amp;expw=900&amp;q=Cyprus+Satellite+Map&amp;simid=608040221382176252&amp;FORM=IRPRST&amp;ck=C7153FDFE86CB70848DDDE5C8034C3E5&amp;selectedIndex=0&amp;idpp=overlayview&amp;ajaxhist=0&amp;ajaxserp=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moa.gov.cy/moa/gsd/gsd.nsf/dmlIndex_en/dmlIndex_e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unesco.org/global-geoparks/troodo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rettymap.gr/troodos/geosite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rettymap.gr/troodos/geosite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ergusmurraysculpture.com/cyprus/mountains-8-pag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rettymap.gr/troodos/geosit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rettymap.gr/troodos/geosit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ing.com/images/search?view=detailV2&amp;ccid=qQIBaKOx&amp;id=F9669FD2D8A26F57EA84D44E7BC3487EACAE7F93&amp;thid=OIP.qQIBaKOx2vHNNW-S8PoALgHaEO&amp;mediaurl=https://www.worldtravelguide.net/wp-content/uploads/2017/04/Think-Cyprus-AyiaNapa-514991484-Kirillm-copy.jpg&amp;exph=823&amp;expw=1440&amp;q=Cyprus+Photos+Nature&amp;simid=607996365471292314&amp;form=IRPRST&amp;ck=98972C024E7322FB82C8536CE0CD9DA8&amp;selectedindex=2&amp;ajaxhist=0&amp;ajaxserp=0&amp;vt=0&amp;sim=11&amp;cdnurl=https://th.bing.com/th/id/R.a9020168a3b1daf1cd356f92f0fa002e?rik%3Dk3%2burH5Iw3tO1A%26pid%3DImgRaw%26r%3D0"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globalexist.wordpress.com/2013/08/03/cape-greco-sea-caves-cyprus/" TargetMode="External"/><Relationship Id="rId5" Type="http://schemas.openxmlformats.org/officeDocument/2006/relationships/hyperlink" Target="https://www.cyprusisland.net/attractions/ayia-napa-sea-caves" TargetMode="External"/><Relationship Id="rId4" Type="http://schemas.openxmlformats.org/officeDocument/2006/relationships/hyperlink" Target="https://www.oliverstravels.com/blog/cyprus-travel-guide/"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swedishnomad.com/cape-greco/" TargetMode="External"/><Relationship Id="rId3" Type="http://schemas.openxmlformats.org/officeDocument/2006/relationships/hyperlink" Target="https://www.bing.com/images/search?view=detailV2&amp;ccid=qQIBaKOx&amp;id=F9669FD2D8A26F57EA84D44E7BC3487EACAE7F93&amp;thid=OIP.qQIBaKOx2vHNNW-S8PoALgHaEO&amp;mediaurl=https://www.worldtravelguide.net/wp-content/uploads/2017/04/Think-Cyprus-AyiaNapa-514991484-Kirillm-copy.jpg&amp;exph=823&amp;expw=1440&amp;q=Cyprus+Photos+Nature&amp;simid=607996365471292314&amp;form=IRPRST&amp;ck=98972C024E7322FB82C8536CE0CD9DA8&amp;selectedindex=2&amp;ajaxhist=0&amp;ajaxserp=0&amp;vt=0&amp;sim=11&amp;cdnurl=https://th.bing.com/th/id/R.a9020168a3b1daf1cd356f92f0fa002e?rik%3Dk3%2burH5Iw3tO1A%26pid%3DImgRaw%26r%3D0" TargetMode="External"/><Relationship Id="rId7" Type="http://schemas.openxmlformats.org/officeDocument/2006/relationships/hyperlink" Target="https://www.bing.com/images/search?view=detailV2&amp;ccid=9CHqOiJ2&amp;id=5593B9E4A121E6D62CC0B7DD188DDC86D776D973&amp;thid=OIP.9CHqOiJ2e4YyU8ze0o24VQHaE8&amp;mediaurl=https://i.pinimg.com/736x/81/4f/65/814f65ddf012d6d28a0f18895c3601b4.jpg&amp;cdnurl=https://th.bing.com/th/id/R.f421ea3a22767b863253ccded28db855?rik%3Dc9l214bcjRjdtw%26pid%3DImgRaw%26r%3D0&amp;exph=480&amp;expw=720&amp;q=agia+napa+sea+caves+geology&amp;simid=607990524335300207&amp;form=IRPRST&amp;ck=954254668C29E8E2E4C533BB5BEC1078&amp;selectedindex=38&amp;ajaxhist=0&amp;ajaxserp=0&amp;vt=0"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globalexist.wordpress.com/2013/08/03/cape-greco-sea-caves-cyprus/" TargetMode="External"/><Relationship Id="rId5" Type="http://schemas.openxmlformats.org/officeDocument/2006/relationships/hyperlink" Target="https://www.cyprusisland.net/attractions/ayia-napa-sea-caves" TargetMode="External"/><Relationship Id="rId4" Type="http://schemas.openxmlformats.org/officeDocument/2006/relationships/hyperlink" Target="https://www.oliverstravels.com/blog/cyprus-travel-guid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ng.com/images/search?view=detailV2&amp;ccid=BUnEJpFV&amp;id=86EED15C9FA13CCBC23F30B2BD878529219119AC&amp;thid=OIP.BUnEJpFVFFNi1vYxvoTw3wHaEL&amp;mediaurl=https://ak.picdn.net/shutterstock/videos/34362529/thumb/1.jpg&amp;cdnurl=https://th.bing.com/th/id/R.0549c4269155145362d6f631be84f0df?rik%3drBmRISmFh72yMA%26pid%3dImgRaw%26r%3d0&amp;exph=480&amp;expw=852&amp;q=kantara+castle&amp;simid=608053351094235116&amp;FORM=IRPRST&amp;ck=DCD40339C3B59827EADC6B0047CA92CF&amp;selectedIndex=12&amp;ajaxhist=0&amp;ajaxserp=0" TargetMode="External"/><Relationship Id="rId7" Type="http://schemas.openxmlformats.org/officeDocument/2006/relationships/hyperlink" Target="https://en.wikipedia.org/wiki/Saint_Hilarion_Castl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Kantara_Castle" TargetMode="External"/><Relationship Id="rId5" Type="http://schemas.openxmlformats.org/officeDocument/2006/relationships/hyperlink" Target="https://en.wikipedia.org/wiki/Buffavento_Castle" TargetMode="External"/><Relationship Id="rId4" Type="http://schemas.openxmlformats.org/officeDocument/2006/relationships/hyperlink" Target="https://www.bing.com/images/search?view=detailV2&amp;ccid=zmVOJ79u&amp;id=BF3ABA5C317829808227BB33C2F1A098F08D7F4B&amp;thid=OIP.zmVOJ79uFyJf4EaNrJd9-QHaEK&amp;mediaurl=https://i.ytimg.com/vi/wn35U7IYHSs/maxresdefault.jpg&amp;cdnurl=https://th.bing.com/th/id/R.ce654e27bf6e17225fe0468dac977df9?rik%3dS3%2bN8Jig8cIzuw%26pid%3dImgRaw%26r%3d0&amp;exph=720&amp;expw=1280&amp;q=buffavento+castle&amp;simid=608048433364688302&amp;FORM=IRPRST&amp;ck=4C8DEBD94AB779FF81A72555CD2C5095&amp;selectedIndex=1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Cyprus Travel Advice | Travel Guide &amp; Information | Red Savannah</a:t>
            </a:r>
            <a:endParaRPr lang="en-GB" dirty="0"/>
          </a:p>
          <a:p>
            <a:r>
              <a:rPr lang="es-ES" dirty="0" err="1">
                <a:hlinkClick r:id="rId4"/>
              </a:rPr>
              <a:t>Ayia</a:t>
            </a:r>
            <a:r>
              <a:rPr lang="es-ES" dirty="0">
                <a:hlinkClick r:id="rId4"/>
              </a:rPr>
              <a:t> Napa Sea Caves | </a:t>
            </a:r>
            <a:r>
              <a:rPr lang="es-ES" dirty="0" err="1">
                <a:hlinkClick r:id="rId4"/>
              </a:rPr>
              <a:t>Cyprus</a:t>
            </a:r>
            <a:r>
              <a:rPr lang="es-ES" dirty="0">
                <a:hlinkClick r:id="rId4"/>
              </a:rPr>
              <a:t> Island</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1</a:t>
            </a:fld>
            <a:endParaRPr lang="en-GB"/>
          </a:p>
        </p:txBody>
      </p:sp>
    </p:spTree>
    <p:extLst>
      <p:ext uri="{BB962C8B-B14F-4D97-AF65-F5344CB8AC3E}">
        <p14:creationId xmlns:p14="http://schemas.microsoft.com/office/powerpoint/2010/main" val="1617687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Photos of the Week (3/2012 - Week 3) - The Beauty of Cyprus - 1001Archives</a:t>
            </a:r>
            <a:endParaRPr lang="en-GB" dirty="0">
              <a:hlinkClick r:id="rId4"/>
            </a:endParaRPr>
          </a:p>
          <a:p>
            <a:r>
              <a:rPr lang="en-GB" dirty="0">
                <a:hlinkClick r:id="rId4"/>
              </a:rPr>
              <a:t>blue lagoon </a:t>
            </a:r>
            <a:r>
              <a:rPr lang="en-GB" dirty="0" err="1">
                <a:hlinkClick r:id="rId4"/>
              </a:rPr>
              <a:t>akamas</a:t>
            </a:r>
            <a:r>
              <a:rPr lang="en-GB" dirty="0">
                <a:hlinkClick r:id="rId4"/>
              </a:rPr>
              <a:t> - Bing images</a:t>
            </a:r>
            <a:endParaRPr lang="en-GB" dirty="0"/>
          </a:p>
          <a:p>
            <a:r>
              <a:rPr lang="en-GB" dirty="0" err="1">
                <a:hlinkClick r:id="rId5"/>
              </a:rPr>
              <a:t>Akamas</a:t>
            </a:r>
            <a:r>
              <a:rPr lang="en-GB" dirty="0">
                <a:hlinkClick r:id="rId5"/>
              </a:rPr>
              <a:t> Peninsula - saving the jewel of Cyprus (anastasiagerali.blogspot.com)</a:t>
            </a:r>
            <a:endParaRPr lang="en-GB" dirty="0"/>
          </a:p>
          <a:p>
            <a:r>
              <a:rPr lang="en-GB" dirty="0">
                <a:hlinkClick r:id="rId6"/>
              </a:rPr>
              <a:t>Blue lagoon Beach, </a:t>
            </a:r>
            <a:r>
              <a:rPr lang="en-GB" dirty="0" err="1">
                <a:hlinkClick r:id="rId6"/>
              </a:rPr>
              <a:t>Akamas</a:t>
            </a:r>
            <a:r>
              <a:rPr lang="en-GB" dirty="0">
                <a:hlinkClick r:id="rId6"/>
              </a:rPr>
              <a:t> | Cyprus Island</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11</a:t>
            </a:fld>
            <a:endParaRPr lang="en-GB"/>
          </a:p>
        </p:txBody>
      </p:sp>
    </p:spTree>
    <p:extLst>
      <p:ext uri="{BB962C8B-B14F-4D97-AF65-F5344CB8AC3E}">
        <p14:creationId xmlns:p14="http://schemas.microsoft.com/office/powerpoint/2010/main" val="280114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hlinkClick r:id="rId3"/>
              </a:rPr>
              <a:t>Akamas</a:t>
            </a:r>
            <a:r>
              <a:rPr lang="en-GB" dirty="0">
                <a:hlinkClick r:id="rId3"/>
              </a:rPr>
              <a:t> Peninsula - saving the jewel of Cyprus (anastasiagerali.blogspot.com)</a:t>
            </a:r>
            <a:endParaRPr lang="en-GB" dirty="0"/>
          </a:p>
          <a:p>
            <a:r>
              <a:rPr lang="en-GB" dirty="0">
                <a:hlinkClick r:id="rId4"/>
              </a:rPr>
              <a:t>IUCN Top 50 - </a:t>
            </a:r>
            <a:r>
              <a:rPr lang="en-GB" dirty="0" err="1">
                <a:hlinkClick r:id="rId4"/>
              </a:rPr>
              <a:t>Centaurea</a:t>
            </a:r>
            <a:r>
              <a:rPr lang="en-GB" dirty="0">
                <a:hlinkClick r:id="rId4"/>
              </a:rPr>
              <a:t> </a:t>
            </a:r>
            <a:r>
              <a:rPr lang="en-GB" dirty="0" err="1">
                <a:hlinkClick r:id="rId4"/>
              </a:rPr>
              <a:t>akamantis</a:t>
            </a:r>
            <a:r>
              <a:rPr lang="en-GB" dirty="0">
                <a:hlinkClick r:id="rId4"/>
              </a:rPr>
              <a:t> (iucn-mpsg.org)</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12</a:t>
            </a:fld>
            <a:endParaRPr lang="en-GB"/>
          </a:p>
        </p:txBody>
      </p:sp>
    </p:spTree>
    <p:extLst>
      <p:ext uri="{BB962C8B-B14F-4D97-AF65-F5344CB8AC3E}">
        <p14:creationId xmlns:p14="http://schemas.microsoft.com/office/powerpoint/2010/main" val="36948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hlinkClick r:id="rId3"/>
              </a:rPr>
              <a:t>adonis</a:t>
            </a:r>
            <a:r>
              <a:rPr lang="en-GB" dirty="0">
                <a:hlinkClick r:id="rId3"/>
              </a:rPr>
              <a:t> falls </a:t>
            </a:r>
            <a:r>
              <a:rPr lang="en-GB" dirty="0" err="1">
                <a:hlinkClick r:id="rId3"/>
              </a:rPr>
              <a:t>cyprus</a:t>
            </a:r>
            <a:r>
              <a:rPr lang="en-GB" dirty="0">
                <a:hlinkClick r:id="rId3"/>
              </a:rPr>
              <a:t> - Search (bing.com)</a:t>
            </a:r>
          </a:p>
          <a:p>
            <a:r>
              <a:rPr lang="en-GB" dirty="0">
                <a:hlinkClick r:id="rId4"/>
              </a:rPr>
              <a:t>Adonis Baths &amp; Waterfalls: The Hidden Oasis Near </a:t>
            </a:r>
            <a:r>
              <a:rPr lang="en-GB" dirty="0" err="1">
                <a:hlinkClick r:id="rId4"/>
              </a:rPr>
              <a:t>Paphos</a:t>
            </a:r>
            <a:r>
              <a:rPr lang="en-GB" dirty="0">
                <a:hlinkClick r:id="rId4"/>
              </a:rPr>
              <a:t> (thevivalavita.com)</a:t>
            </a:r>
            <a:endParaRPr lang="en-GB" dirty="0"/>
          </a:p>
          <a:p>
            <a:r>
              <a:rPr lang="en-GB" dirty="0">
                <a:hlinkClick r:id="rId5"/>
              </a:rPr>
              <a:t>Adonis Baths Waterfalls - </a:t>
            </a:r>
            <a:r>
              <a:rPr lang="en-GB" dirty="0" err="1">
                <a:hlinkClick r:id="rId5"/>
              </a:rPr>
              <a:t>Kili</a:t>
            </a:r>
            <a:r>
              <a:rPr lang="en-GB" dirty="0">
                <a:hlinkClick r:id="rId5"/>
              </a:rPr>
              <a:t> Village | Cyprus Island</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13</a:t>
            </a:fld>
            <a:endParaRPr lang="en-GB"/>
          </a:p>
        </p:txBody>
      </p:sp>
    </p:spTree>
    <p:extLst>
      <p:ext uri="{BB962C8B-B14F-4D97-AF65-F5344CB8AC3E}">
        <p14:creationId xmlns:p14="http://schemas.microsoft.com/office/powerpoint/2010/main" val="4023091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hlinkClick r:id="rId3"/>
              </a:rPr>
              <a:t>larnaca</a:t>
            </a:r>
            <a:r>
              <a:rPr lang="en-GB" dirty="0">
                <a:hlinkClick r:id="rId3"/>
              </a:rPr>
              <a:t> salt lake black flamingo - Bing images</a:t>
            </a:r>
            <a:r>
              <a:rPr lang="en-GB" dirty="0"/>
              <a:t> </a:t>
            </a:r>
          </a:p>
          <a:p>
            <a:r>
              <a:rPr lang="en-GB" dirty="0" err="1">
                <a:hlinkClick r:id="rId4"/>
              </a:rPr>
              <a:t>larnaca</a:t>
            </a:r>
            <a:r>
              <a:rPr lang="en-GB" dirty="0">
                <a:hlinkClick r:id="rId4"/>
              </a:rPr>
              <a:t> salt lake - Bing images</a:t>
            </a:r>
            <a:endParaRPr lang="en-GB" dirty="0"/>
          </a:p>
          <a:p>
            <a:r>
              <a:rPr lang="en-GB" dirty="0">
                <a:hlinkClick r:id="rId5"/>
              </a:rPr>
              <a:t>Visit the </a:t>
            </a:r>
            <a:r>
              <a:rPr lang="en-GB" dirty="0" err="1">
                <a:hlinkClick r:id="rId5"/>
              </a:rPr>
              <a:t>Larnaca</a:t>
            </a:r>
            <a:r>
              <a:rPr lang="en-GB" dirty="0">
                <a:hlinkClick r:id="rId5"/>
              </a:rPr>
              <a:t> Salt Lake: A Protected Habitat - My Cyprus Travel | Imagine. Explore. Discover.</a:t>
            </a:r>
            <a:endParaRPr lang="en-GB" dirty="0"/>
          </a:p>
          <a:p>
            <a:r>
              <a:rPr lang="en-GB" dirty="0" err="1">
                <a:hlinkClick r:id="rId6"/>
              </a:rPr>
              <a:t>Larnaca</a:t>
            </a:r>
            <a:r>
              <a:rPr lang="en-GB" dirty="0">
                <a:hlinkClick r:id="rId6"/>
              </a:rPr>
              <a:t> Salt Lake - Wikipedia</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14</a:t>
            </a:fld>
            <a:endParaRPr lang="en-GB"/>
          </a:p>
        </p:txBody>
      </p:sp>
    </p:spTree>
    <p:extLst>
      <p:ext uri="{BB962C8B-B14F-4D97-AF65-F5344CB8AC3E}">
        <p14:creationId xmlns:p14="http://schemas.microsoft.com/office/powerpoint/2010/main" val="2890388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hlinkClick r:id="rId3"/>
              </a:rPr>
              <a:t>kapraz</a:t>
            </a:r>
            <a:r>
              <a:rPr lang="en-GB" dirty="0">
                <a:hlinkClick r:id="rId3"/>
              </a:rPr>
              <a:t> peninsula </a:t>
            </a:r>
            <a:r>
              <a:rPr lang="en-GB" dirty="0" err="1">
                <a:hlinkClick r:id="rId3"/>
              </a:rPr>
              <a:t>cyprus</a:t>
            </a:r>
            <a:r>
              <a:rPr lang="en-GB" dirty="0">
                <a:hlinkClick r:id="rId3"/>
              </a:rPr>
              <a:t> donkey - Bing images</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15</a:t>
            </a:fld>
            <a:endParaRPr lang="en-GB"/>
          </a:p>
        </p:txBody>
      </p:sp>
    </p:spTree>
    <p:extLst>
      <p:ext uri="{BB962C8B-B14F-4D97-AF65-F5344CB8AC3E}">
        <p14:creationId xmlns:p14="http://schemas.microsoft.com/office/powerpoint/2010/main" val="198622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birth of </a:t>
            </a:r>
            <a:r>
              <a:rPr lang="en-GB" dirty="0" err="1">
                <a:hlinkClick r:id="rId3"/>
              </a:rPr>
              <a:t>aphrodite</a:t>
            </a:r>
            <a:r>
              <a:rPr lang="en-GB" dirty="0">
                <a:hlinkClick r:id="rId3"/>
              </a:rPr>
              <a:t> painting - Bing images</a:t>
            </a:r>
            <a:r>
              <a:rPr lang="en-GB" dirty="0"/>
              <a:t> Sandro Botticelli </a:t>
            </a:r>
          </a:p>
          <a:p>
            <a:r>
              <a:rPr lang="en-GB" dirty="0" err="1">
                <a:hlinkClick r:id="rId4"/>
              </a:rPr>
              <a:t>aphrodite</a:t>
            </a:r>
            <a:r>
              <a:rPr lang="en-GB" dirty="0">
                <a:hlinkClick r:id="rId4"/>
              </a:rPr>
              <a:t> </a:t>
            </a:r>
            <a:r>
              <a:rPr lang="en-GB" dirty="0" err="1">
                <a:hlinkClick r:id="rId4"/>
              </a:rPr>
              <a:t>cyprus</a:t>
            </a:r>
            <a:r>
              <a:rPr lang="en-GB" dirty="0">
                <a:hlinkClick r:id="rId4"/>
              </a:rPr>
              <a:t> - Bing images</a:t>
            </a:r>
            <a:endParaRPr lang="en-GB" dirty="0"/>
          </a:p>
          <a:p>
            <a:r>
              <a:rPr lang="en-GB" dirty="0">
                <a:hlinkClick r:id="rId5"/>
              </a:rPr>
              <a:t>Petra </a:t>
            </a:r>
            <a:r>
              <a:rPr lang="en-GB" dirty="0" err="1">
                <a:hlinkClick r:id="rId5"/>
              </a:rPr>
              <a:t>tou</a:t>
            </a:r>
            <a:r>
              <a:rPr lang="en-GB" dirty="0">
                <a:hlinkClick r:id="rId5"/>
              </a:rPr>
              <a:t> </a:t>
            </a:r>
            <a:r>
              <a:rPr lang="en-GB" dirty="0" err="1">
                <a:hlinkClick r:id="rId5"/>
              </a:rPr>
              <a:t>Romiou</a:t>
            </a:r>
            <a:r>
              <a:rPr lang="en-GB" dirty="0">
                <a:hlinkClick r:id="rId5"/>
              </a:rPr>
              <a:t> - Wikipedia</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16</a:t>
            </a:fld>
            <a:endParaRPr lang="en-GB"/>
          </a:p>
        </p:txBody>
      </p:sp>
    </p:spTree>
    <p:extLst>
      <p:ext uri="{BB962C8B-B14F-4D97-AF65-F5344CB8AC3E}">
        <p14:creationId xmlns:p14="http://schemas.microsoft.com/office/powerpoint/2010/main" val="318433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Cyprus Satellite Map - Bing images</a:t>
            </a:r>
            <a:r>
              <a:rPr lang="en-GB" dirty="0"/>
              <a:t> </a:t>
            </a:r>
          </a:p>
          <a:p>
            <a:r>
              <a:rPr lang="en-GB" dirty="0">
                <a:hlinkClick r:id="rId4"/>
              </a:rPr>
              <a:t>Geological Survey Department | Home Page (moa.gov.cy)</a:t>
            </a:r>
            <a:endParaRPr lang="en-US" dirty="0"/>
          </a:p>
        </p:txBody>
      </p:sp>
      <p:sp>
        <p:nvSpPr>
          <p:cNvPr id="4" name="Slide Number Placeholder 3"/>
          <p:cNvSpPr>
            <a:spLocks noGrp="1"/>
          </p:cNvSpPr>
          <p:nvPr>
            <p:ph type="sldNum" sz="quarter" idx="10"/>
          </p:nvPr>
        </p:nvSpPr>
        <p:spPr/>
        <p:txBody>
          <a:bodyPr/>
          <a:lstStyle/>
          <a:p>
            <a:fld id="{14C37C4B-BCCF-4238-AED6-30CF143ACD57}" type="slidenum">
              <a:rPr lang="en-GB" smtClean="0"/>
              <a:t>2</a:t>
            </a:fld>
            <a:endParaRPr lang="en-GB"/>
          </a:p>
        </p:txBody>
      </p:sp>
    </p:spTree>
    <p:extLst>
      <p:ext uri="{BB962C8B-B14F-4D97-AF65-F5344CB8AC3E}">
        <p14:creationId xmlns:p14="http://schemas.microsoft.com/office/powerpoint/2010/main" val="4096329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hlinkClick r:id="rId3"/>
              </a:rPr>
              <a:t>TROODOS UNESCO GLOBAL GEOPARK (</a:t>
            </a:r>
            <a:r>
              <a:rPr lang="es-ES" dirty="0" err="1">
                <a:hlinkClick r:id="rId3"/>
              </a:rPr>
              <a:t>Cyprus</a:t>
            </a:r>
            <a:r>
              <a:rPr lang="es-ES" dirty="0">
                <a:hlinkClick r:id="rId3"/>
              </a:rPr>
              <a:t>)</a:t>
            </a:r>
            <a:r>
              <a:rPr lang="es-ES" dirty="0"/>
              <a:t> </a:t>
            </a:r>
          </a:p>
          <a:p>
            <a:r>
              <a:rPr lang="en-GB" dirty="0">
                <a:hlinkClick r:id="rId4"/>
              </a:rPr>
              <a:t>The </a:t>
            </a:r>
            <a:r>
              <a:rPr lang="en-GB" dirty="0" err="1">
                <a:hlinkClick r:id="rId4"/>
              </a:rPr>
              <a:t>Geosites</a:t>
            </a:r>
            <a:r>
              <a:rPr lang="en-GB" dirty="0">
                <a:hlinkClick r:id="rId4"/>
              </a:rPr>
              <a:t> of Troodos </a:t>
            </a:r>
            <a:r>
              <a:rPr lang="en-GB" dirty="0" err="1">
                <a:hlinkClick r:id="rId4"/>
              </a:rPr>
              <a:t>Geopark</a:t>
            </a:r>
            <a:r>
              <a:rPr lang="en-GB" dirty="0">
                <a:hlinkClick r:id="rId4"/>
              </a:rPr>
              <a:t> (prettymap.gr)</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3</a:t>
            </a:fld>
            <a:endParaRPr lang="en-GB"/>
          </a:p>
        </p:txBody>
      </p:sp>
    </p:spTree>
    <p:extLst>
      <p:ext uri="{BB962C8B-B14F-4D97-AF65-F5344CB8AC3E}">
        <p14:creationId xmlns:p14="http://schemas.microsoft.com/office/powerpoint/2010/main" val="303593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a:t>
            </a:r>
            <a:r>
              <a:rPr lang="en-GB" dirty="0" err="1">
                <a:hlinkClick r:id="rId3"/>
              </a:rPr>
              <a:t>Geosites</a:t>
            </a:r>
            <a:r>
              <a:rPr lang="en-GB" dirty="0">
                <a:hlinkClick r:id="rId3"/>
              </a:rPr>
              <a:t> of Troodos </a:t>
            </a:r>
            <a:r>
              <a:rPr lang="en-GB" dirty="0" err="1">
                <a:hlinkClick r:id="rId3"/>
              </a:rPr>
              <a:t>Geopark</a:t>
            </a:r>
            <a:r>
              <a:rPr lang="en-GB" dirty="0">
                <a:hlinkClick r:id="rId3"/>
              </a:rPr>
              <a:t> (prettymap.gr)</a:t>
            </a:r>
            <a:endParaRPr lang="en-GB" dirty="0"/>
          </a:p>
          <a:p>
            <a:r>
              <a:rPr lang="en-GB" dirty="0">
                <a:hlinkClick r:id="rId4"/>
              </a:rPr>
              <a:t>Cyprus Mountains (8 pages): I Troodos - fergusmurraysculpture.com</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4</a:t>
            </a:fld>
            <a:endParaRPr lang="en-GB"/>
          </a:p>
        </p:txBody>
      </p:sp>
    </p:spTree>
    <p:extLst>
      <p:ext uri="{BB962C8B-B14F-4D97-AF65-F5344CB8AC3E}">
        <p14:creationId xmlns:p14="http://schemas.microsoft.com/office/powerpoint/2010/main" val="2654237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a:t>
            </a:r>
            <a:r>
              <a:rPr lang="en-GB" dirty="0" err="1">
                <a:hlinkClick r:id="rId3"/>
              </a:rPr>
              <a:t>Geosites</a:t>
            </a:r>
            <a:r>
              <a:rPr lang="en-GB" dirty="0">
                <a:hlinkClick r:id="rId3"/>
              </a:rPr>
              <a:t> of Troodos </a:t>
            </a:r>
            <a:r>
              <a:rPr lang="en-GB" dirty="0" err="1">
                <a:hlinkClick r:id="rId3"/>
              </a:rPr>
              <a:t>Geopark</a:t>
            </a:r>
            <a:r>
              <a:rPr lang="en-GB" dirty="0">
                <a:hlinkClick r:id="rId3"/>
              </a:rPr>
              <a:t> (prettymap.gr)</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5</a:t>
            </a:fld>
            <a:endParaRPr lang="en-GB"/>
          </a:p>
        </p:txBody>
      </p:sp>
    </p:spTree>
    <p:extLst>
      <p:ext uri="{BB962C8B-B14F-4D97-AF65-F5344CB8AC3E}">
        <p14:creationId xmlns:p14="http://schemas.microsoft.com/office/powerpoint/2010/main" val="407251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a:t>
            </a:r>
            <a:r>
              <a:rPr lang="en-GB" dirty="0" err="1">
                <a:hlinkClick r:id="rId3"/>
              </a:rPr>
              <a:t>Geosites</a:t>
            </a:r>
            <a:r>
              <a:rPr lang="en-GB" dirty="0">
                <a:hlinkClick r:id="rId3"/>
              </a:rPr>
              <a:t> of Troodos </a:t>
            </a:r>
            <a:r>
              <a:rPr lang="en-GB" dirty="0" err="1">
                <a:hlinkClick r:id="rId3"/>
              </a:rPr>
              <a:t>Geopark</a:t>
            </a:r>
            <a:r>
              <a:rPr lang="en-GB" dirty="0">
                <a:hlinkClick r:id="rId3"/>
              </a:rPr>
              <a:t> (prettymap.gr)</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6</a:t>
            </a:fld>
            <a:endParaRPr lang="en-GB"/>
          </a:p>
        </p:txBody>
      </p:sp>
    </p:spTree>
    <p:extLst>
      <p:ext uri="{BB962C8B-B14F-4D97-AF65-F5344CB8AC3E}">
        <p14:creationId xmlns:p14="http://schemas.microsoft.com/office/powerpoint/2010/main" val="3795257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Cyprus Photos Nature – Bing</a:t>
            </a:r>
            <a:r>
              <a:rPr lang="en-GB" dirty="0"/>
              <a:t> </a:t>
            </a:r>
          </a:p>
          <a:p>
            <a:r>
              <a:rPr lang="en-GB" dirty="0">
                <a:hlinkClick r:id="rId4"/>
              </a:rPr>
              <a:t>Cyprus Travel Guide: Discover a Rich Culture | Oliver's Travels (oliverstravels.com)</a:t>
            </a:r>
            <a:endParaRPr lang="en-GB" dirty="0"/>
          </a:p>
          <a:p>
            <a:r>
              <a:rPr lang="es-ES" dirty="0" err="1">
                <a:hlinkClick r:id="rId5"/>
              </a:rPr>
              <a:t>Ayia</a:t>
            </a:r>
            <a:r>
              <a:rPr lang="es-ES" dirty="0">
                <a:hlinkClick r:id="rId5"/>
              </a:rPr>
              <a:t> Napa Sea Caves | </a:t>
            </a:r>
            <a:r>
              <a:rPr lang="es-ES" dirty="0" err="1">
                <a:hlinkClick r:id="rId5"/>
              </a:rPr>
              <a:t>Cyprus</a:t>
            </a:r>
            <a:r>
              <a:rPr lang="es-ES" dirty="0">
                <a:hlinkClick r:id="rId5"/>
              </a:rPr>
              <a:t> Island</a:t>
            </a:r>
            <a:endParaRPr lang="es-ES" dirty="0"/>
          </a:p>
          <a:p>
            <a:r>
              <a:rPr lang="en-GB" dirty="0">
                <a:hlinkClick r:id="rId6"/>
              </a:rPr>
              <a:t>Cape Greco sea caves, Cyprus | Amazing World (wordpress.com)</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8</a:t>
            </a:fld>
            <a:endParaRPr lang="en-GB"/>
          </a:p>
        </p:txBody>
      </p:sp>
    </p:spTree>
    <p:extLst>
      <p:ext uri="{BB962C8B-B14F-4D97-AF65-F5344CB8AC3E}">
        <p14:creationId xmlns:p14="http://schemas.microsoft.com/office/powerpoint/2010/main" val="1055289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Cyprus Photos Nature – Bing</a:t>
            </a:r>
            <a:r>
              <a:rPr lang="en-GB" dirty="0"/>
              <a:t> </a:t>
            </a:r>
          </a:p>
          <a:p>
            <a:r>
              <a:rPr lang="en-GB" dirty="0">
                <a:hlinkClick r:id="rId4"/>
              </a:rPr>
              <a:t>Cyprus Travel Guide: Discover a Rich Culture | Oliver's Travels (oliverstravels.com)</a:t>
            </a:r>
            <a:endParaRPr lang="en-GB" dirty="0"/>
          </a:p>
          <a:p>
            <a:r>
              <a:rPr lang="es-ES" dirty="0" err="1">
                <a:hlinkClick r:id="rId5"/>
              </a:rPr>
              <a:t>Ayia</a:t>
            </a:r>
            <a:r>
              <a:rPr lang="es-ES" dirty="0">
                <a:hlinkClick r:id="rId5"/>
              </a:rPr>
              <a:t> Napa Sea Caves | </a:t>
            </a:r>
            <a:r>
              <a:rPr lang="es-ES" dirty="0" err="1">
                <a:hlinkClick r:id="rId5"/>
              </a:rPr>
              <a:t>Cyprus</a:t>
            </a:r>
            <a:r>
              <a:rPr lang="es-ES" dirty="0">
                <a:hlinkClick r:id="rId5"/>
              </a:rPr>
              <a:t> Island</a:t>
            </a:r>
            <a:endParaRPr lang="es-ES" dirty="0"/>
          </a:p>
          <a:p>
            <a:r>
              <a:rPr lang="en-GB" dirty="0">
                <a:hlinkClick r:id="rId6"/>
              </a:rPr>
              <a:t>Cape Greco sea caves, Cyprus | Amazing World (wordpress.com)</a:t>
            </a:r>
            <a:endParaRPr lang="en-GB" dirty="0"/>
          </a:p>
          <a:p>
            <a:r>
              <a:rPr lang="es-ES" dirty="0" err="1">
                <a:hlinkClick r:id="rId7"/>
              </a:rPr>
              <a:t>agia</a:t>
            </a:r>
            <a:r>
              <a:rPr lang="es-ES" dirty="0">
                <a:hlinkClick r:id="rId7"/>
              </a:rPr>
              <a:t> napa sea caves </a:t>
            </a:r>
            <a:r>
              <a:rPr lang="es-ES" dirty="0" err="1">
                <a:hlinkClick r:id="rId7"/>
              </a:rPr>
              <a:t>geology</a:t>
            </a:r>
            <a:r>
              <a:rPr lang="es-ES" dirty="0">
                <a:hlinkClick r:id="rId7"/>
              </a:rPr>
              <a:t> - Bing </a:t>
            </a:r>
            <a:r>
              <a:rPr lang="es-ES" dirty="0" err="1">
                <a:hlinkClick r:id="rId7"/>
              </a:rPr>
              <a:t>images</a:t>
            </a:r>
            <a:r>
              <a:rPr lang="es-ES" dirty="0"/>
              <a:t> </a:t>
            </a:r>
          </a:p>
          <a:p>
            <a:r>
              <a:rPr lang="en-GB" dirty="0">
                <a:hlinkClick r:id="rId8"/>
              </a:rPr>
              <a:t>Cape Greco in Cyprus - How to get there and more info for your visit (swedishnomad.com)</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9</a:t>
            </a:fld>
            <a:endParaRPr lang="en-GB"/>
          </a:p>
        </p:txBody>
      </p:sp>
    </p:spTree>
    <p:extLst>
      <p:ext uri="{BB962C8B-B14F-4D97-AF65-F5344CB8AC3E}">
        <p14:creationId xmlns:p14="http://schemas.microsoft.com/office/powerpoint/2010/main" val="166250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hlinkClick r:id="rId3"/>
              </a:rPr>
              <a:t>kantara</a:t>
            </a:r>
            <a:r>
              <a:rPr lang="en-GB" dirty="0">
                <a:hlinkClick r:id="rId3"/>
              </a:rPr>
              <a:t> castle - Bing images</a:t>
            </a:r>
            <a:r>
              <a:rPr lang="en-GB" dirty="0"/>
              <a:t> </a:t>
            </a:r>
          </a:p>
          <a:p>
            <a:r>
              <a:rPr lang="en-GB" dirty="0" err="1">
                <a:hlinkClick r:id="rId4"/>
              </a:rPr>
              <a:t>buffavento</a:t>
            </a:r>
            <a:r>
              <a:rPr lang="en-GB" dirty="0">
                <a:hlinkClick r:id="rId4"/>
              </a:rPr>
              <a:t> castle – Bing</a:t>
            </a:r>
            <a:endParaRPr lang="en-GB" dirty="0"/>
          </a:p>
          <a:p>
            <a:r>
              <a:rPr lang="en-GB" dirty="0" err="1">
                <a:hlinkClick r:id="rId5"/>
              </a:rPr>
              <a:t>Buffavento</a:t>
            </a:r>
            <a:r>
              <a:rPr lang="en-GB" dirty="0">
                <a:hlinkClick r:id="rId5"/>
              </a:rPr>
              <a:t> Castle – Wikipedia</a:t>
            </a:r>
            <a:endParaRPr lang="en-GB" dirty="0"/>
          </a:p>
          <a:p>
            <a:r>
              <a:rPr lang="en-GB" dirty="0" err="1">
                <a:hlinkClick r:id="rId6"/>
              </a:rPr>
              <a:t>Kantara</a:t>
            </a:r>
            <a:r>
              <a:rPr lang="en-GB" dirty="0">
                <a:hlinkClick r:id="rId6"/>
              </a:rPr>
              <a:t> Castle – Wikipedia</a:t>
            </a:r>
            <a:endParaRPr lang="en-GB" dirty="0"/>
          </a:p>
          <a:p>
            <a:r>
              <a:rPr lang="en-GB" dirty="0">
                <a:hlinkClick r:id="rId7"/>
              </a:rPr>
              <a:t>Saint </a:t>
            </a:r>
            <a:r>
              <a:rPr lang="en-GB" dirty="0" err="1">
                <a:hlinkClick r:id="rId7"/>
              </a:rPr>
              <a:t>Hilarion</a:t>
            </a:r>
            <a:r>
              <a:rPr lang="en-GB" dirty="0">
                <a:hlinkClick r:id="rId7"/>
              </a:rPr>
              <a:t> Castle - Wikipedia</a:t>
            </a:r>
            <a:endParaRPr lang="en-GB" dirty="0"/>
          </a:p>
        </p:txBody>
      </p:sp>
      <p:sp>
        <p:nvSpPr>
          <p:cNvPr id="4" name="Slide Number Placeholder 3"/>
          <p:cNvSpPr>
            <a:spLocks noGrp="1"/>
          </p:cNvSpPr>
          <p:nvPr>
            <p:ph type="sldNum" sz="quarter" idx="10"/>
          </p:nvPr>
        </p:nvSpPr>
        <p:spPr/>
        <p:txBody>
          <a:bodyPr/>
          <a:lstStyle/>
          <a:p>
            <a:fld id="{14C37C4B-BCCF-4238-AED6-30CF143ACD57}" type="slidenum">
              <a:rPr lang="en-GB" smtClean="0"/>
              <a:t>10</a:t>
            </a:fld>
            <a:endParaRPr lang="en-GB"/>
          </a:p>
        </p:txBody>
      </p:sp>
    </p:spTree>
    <p:extLst>
      <p:ext uri="{BB962C8B-B14F-4D97-AF65-F5344CB8AC3E}">
        <p14:creationId xmlns:p14="http://schemas.microsoft.com/office/powerpoint/2010/main" val="129569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2517FC1-F9FA-4637-AC87-4F9B720D49A2}" type="datetime1">
              <a:rPr lang="en-GB" smtClean="0"/>
              <a:t>10/04/2023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1284700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7DF9276-C36D-4AB1-869F-025546DC5E1F}" type="datetime1">
              <a:rPr lang="en-GB" smtClean="0"/>
              <a:t>10/04/2023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34049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73821C-F66D-4971-9D19-0ADFCFEE0BAB}" type="datetime1">
              <a:rPr lang="en-GB" smtClean="0"/>
              <a:t>10/04/2023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1193702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B2B1934-38C9-4278-ABDD-33E4D6FADB8E}" type="datetime1">
              <a:rPr lang="en-GB" smtClean="0"/>
              <a:t>10/04/2023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33329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BD8F7-F3F1-41F3-B2B9-755CE375A247}" type="datetime1">
              <a:rPr lang="en-GB" smtClean="0"/>
              <a:t>10/04/2023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395032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2DAAB65-ADE0-428D-99F5-DC63D6D5499A}" type="datetime1">
              <a:rPr lang="en-GB" smtClean="0"/>
              <a:t>10/04/2023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253452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1DBADE1-2F5F-4FBE-8D4C-25DC1A636293}" type="datetime1">
              <a:rPr lang="en-GB" smtClean="0"/>
              <a:t>10/04/2023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299584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E150476-E7E7-42C1-8182-894CA6340BFE}" type="datetime1">
              <a:rPr lang="en-GB" smtClean="0"/>
              <a:t>10/04/2023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4272242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9F932-769B-456F-8AE4-E12F680EAB1F}" type="datetime1">
              <a:rPr lang="en-GB" smtClean="0"/>
              <a:t>10/04/2023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195053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EF88AD-2DE9-4424-806D-4B7445EBA5FE}" type="datetime1">
              <a:rPr lang="en-GB" smtClean="0"/>
              <a:t>10/04/2023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3395220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886FA-6268-426A-9998-30409ED5BB59}" type="datetime1">
              <a:rPr lang="en-GB" smtClean="0"/>
              <a:t>10/04/2023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D4DE13-2836-4589-995B-5A2319B00A0B}" type="slidenum">
              <a:rPr lang="en-GB" smtClean="0"/>
              <a:t>‹#›</a:t>
            </a:fld>
            <a:endParaRPr lang="en-GB"/>
          </a:p>
        </p:txBody>
      </p:sp>
    </p:spTree>
    <p:extLst>
      <p:ext uri="{BB962C8B-B14F-4D97-AF65-F5344CB8AC3E}">
        <p14:creationId xmlns:p14="http://schemas.microsoft.com/office/powerpoint/2010/main" val="22520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C4723-54C0-4C8B-9DCC-9839FB1D7960}" type="datetime1">
              <a:rPr lang="en-GB" smtClean="0"/>
              <a:t>10/04/2023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4DE13-2836-4589-995B-5A2319B00A0B}" type="slidenum">
              <a:rPr lang="en-GB" smtClean="0"/>
              <a:t>‹#›</a:t>
            </a:fld>
            <a:endParaRPr lang="en-GB"/>
          </a:p>
        </p:txBody>
      </p:sp>
    </p:spTree>
    <p:extLst>
      <p:ext uri="{BB962C8B-B14F-4D97-AF65-F5344CB8AC3E}">
        <p14:creationId xmlns:p14="http://schemas.microsoft.com/office/powerpoint/2010/main" val="2231577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1.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2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of.gov.cy/mof/customs/customs.nsf/All/05AEEF243C9BFC8BC22572BF002D0A28"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esting Facts about Cyprus | Beautiful Cyprus | Melka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03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3121269" cy="6858000"/>
          </a:xfrm>
          <a:prstGeom prst="rect">
            <a:avLst/>
          </a:prstGeom>
          <a:solidFill>
            <a:srgbClr val="FFFFFF">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15" y="2604366"/>
            <a:ext cx="1987062" cy="57722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15" y="6205609"/>
            <a:ext cx="1881555" cy="439029"/>
          </a:xfrm>
          <a:prstGeom prst="rect">
            <a:avLst/>
          </a:prstGeom>
        </p:spPr>
      </p:pic>
      <p:sp>
        <p:nvSpPr>
          <p:cNvPr id="8" name="Title 1"/>
          <p:cNvSpPr txBox="1">
            <a:spLocks/>
          </p:cNvSpPr>
          <p:nvPr/>
        </p:nvSpPr>
        <p:spPr>
          <a:xfrm>
            <a:off x="211015" y="3681690"/>
            <a:ext cx="10893669"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Geo tourism</a:t>
            </a:r>
            <a:r>
              <a:rPr lang="en-US" sz="4800" b="1" dirty="0">
                <a:solidFill>
                  <a:schemeClr val="bg1"/>
                </a:solidFill>
              </a:rPr>
              <a:t> </a:t>
            </a:r>
            <a:br>
              <a:rPr lang="en-US" sz="4800" b="1" dirty="0">
                <a:solidFill>
                  <a:schemeClr val="bg1"/>
                </a:solidFill>
              </a:rPr>
            </a:br>
            <a:r>
              <a:rPr lang="en-US" b="1" dirty="0">
                <a:solidFill>
                  <a:schemeClr val="bg1"/>
                </a:solidFill>
              </a:rPr>
              <a:t>in Cyprus</a:t>
            </a:r>
            <a:endParaRPr lang="en-GB" b="1" dirty="0">
              <a:solidFill>
                <a:schemeClr val="bg1"/>
              </a:solidFill>
            </a:endParaRPr>
          </a:p>
        </p:txBody>
      </p:sp>
      <p:pic>
        <p:nvPicPr>
          <p:cNvPr id="1026" name="Picture 2" descr="https://westeurope1-mediap.svc.ms/transform/thumbnail?provider=spo&amp;inputFormat=png&amp;cs=fFNQTw&amp;docid=https%3A%2F%2Fstandoltdcom.sharepoint.com%3A443%2F_api%2Fv2.0%2Fdrives%2Fb!cde3KwrCO0ap-F9wjymoUWNX4LeOYKJFpErMY8GAky3Av_YE9pE7RJYnoN9Lwc07%2Fitems%2F01Z7AKZLGCW6G7D5CUQFHYDWTMJTL2P2H5%3Fversion%3DPublished&amp;access_token=eyJ0eXAiOiJKV1QiLCJhbGciOiJub25lIn0.eyJhdWQiOiIwMDAwMDAwMy0wMDAwLTBmZjEtY2UwMC0wMDAwMDAwMDAwMDAvc3RhbmRvbHRkY29tLnNoYXJlcG9pbnQuY29tQGQ1NDA4ZjUzLTFhMWItNDAzYi04ODJkLWFjODIyOTc2OWMwYyIsImlzcyI6IjAwMDAwMDAzLTAwMDAtMGZmMS1jZTAwLTAwMDAwMDAwMDAwMCIsIm5iZiI6IjE2ODExMDY0MDAiLCJleHAiOiIxNjgxMTI4MDAwIiwiZW5kcG9pbnR1cmwiOiJraUIyM3Z2TU1lemRnditwcGFnTTB0TTZZMVVIR0gzNnFsNXlFdjRCT0ZFPSIsImVuZHBvaW50dXJsTGVuZ3RoIjoiMTE5IiwiaXNsb29wYmFjayI6IlRydWUiLCJ2ZXIiOiJoYXNoZWRwcm9vZnRva2VuIiwic2l0ZWlkIjoiTW1KaU4yUTNOekV0WXpJd1lTMDBOak5pTFdFNVpqZ3ROV1kzTURobU1qbGhPRFV4IiwibmFtZWlkIjoiMCMuZnxtZW1iZXJzaGlwfGRhbWxhQHN0YW5kb2x0ZC5jb20iLCJuaWkiOiJtaWNyb3NvZnQuc2hhcmVwb2ludCIsImlzdXNlciI6InRydWUiLCJjYWNoZWtleSI6IjBoLmZ8bWVtYmVyc2hpcHwxMDAzMjAwMjYyMTZlNDI3QGxpdmUuY29tIiwic2lkIjoiYjlhODg2MjMtZDgwZS00YWJmLWE2NjktYjNjNjNkODJjZGM0IiwidHQiOiIwIiwidXNlUGVyc2lzdGVudENvb2tpZSI6IjIiLCJpcGFkZHIiOiI0Ni4xOTkuNzcuMjA2In0.UnNBTk5pK0x0R3ErdG9NTW13MWZkOCsyMjZrWXdhKzF2SkJqdjhiTjFZZz0&amp;cTag=%22c%3A%7BF18DB7C2-54F4-4F81-81DA-6C4CD7A7E8FD%7D%2C6%22&amp;encodeFailures=1&amp;width=245&amp;height=219&amp;srcWidth=10000&amp;srcHeight=89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5092" y="6161338"/>
            <a:ext cx="643654" cy="57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30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02" y="629657"/>
            <a:ext cx="4656842" cy="1325563"/>
          </a:xfrm>
        </p:spPr>
        <p:txBody>
          <a:bodyPr>
            <a:normAutofit/>
          </a:bodyPr>
          <a:lstStyle/>
          <a:p>
            <a:r>
              <a:rPr lang="en-US" sz="3200" dirty="0"/>
              <a:t>4. The Three Castles </a:t>
            </a:r>
            <a:endParaRPr lang="en-GB" sz="3200" dirty="0"/>
          </a:p>
        </p:txBody>
      </p:sp>
      <p:sp>
        <p:nvSpPr>
          <p:cNvPr id="3" name="Content Placeholder 2"/>
          <p:cNvSpPr>
            <a:spLocks noGrp="1"/>
          </p:cNvSpPr>
          <p:nvPr>
            <p:ph idx="1"/>
          </p:nvPr>
        </p:nvSpPr>
        <p:spPr>
          <a:xfrm>
            <a:off x="878489" y="1752087"/>
            <a:ext cx="2880435" cy="2547835"/>
          </a:xfrm>
        </p:spPr>
        <p:txBody>
          <a:bodyPr>
            <a:normAutofit/>
          </a:bodyPr>
          <a:lstStyle/>
          <a:p>
            <a:pPr algn="just"/>
            <a:r>
              <a:rPr lang="en-US" sz="1400" dirty="0"/>
              <a:t>The three castles built on the peaks of the </a:t>
            </a:r>
            <a:r>
              <a:rPr lang="en-US" sz="1400" dirty="0" err="1"/>
              <a:t>Kyrenia</a:t>
            </a:r>
            <a:r>
              <a:rPr lang="en-US" sz="1400" dirty="0"/>
              <a:t> Range are not only impressive historical remains; they also offer breathtaking views of the geology of the island.</a:t>
            </a:r>
          </a:p>
          <a:p>
            <a:pPr algn="just"/>
            <a:r>
              <a:rPr lang="en-US" sz="1400" dirty="0"/>
              <a:t> The elevation of the castles allow great views of the dry </a:t>
            </a:r>
            <a:r>
              <a:rPr lang="en-US" sz="1400" dirty="0" err="1"/>
              <a:t>Mesaoria</a:t>
            </a:r>
            <a:r>
              <a:rPr lang="en-US" sz="1400" dirty="0"/>
              <a:t> plain at the central part of the island, contrasting to the humid and green slopes that run along the northern coast.</a:t>
            </a:r>
          </a:p>
        </p:txBody>
      </p:sp>
      <p:pic>
        <p:nvPicPr>
          <p:cNvPr id="5" name="Picture 4"/>
          <p:cNvPicPr>
            <a:picLocks noChangeAspect="1"/>
          </p:cNvPicPr>
          <p:nvPr/>
        </p:nvPicPr>
        <p:blipFill>
          <a:blip r:embed="rId3"/>
          <a:stretch>
            <a:fillRect/>
          </a:stretch>
        </p:blipFill>
        <p:spPr>
          <a:xfrm>
            <a:off x="8879771" y="1232102"/>
            <a:ext cx="2273715" cy="1480762"/>
          </a:xfrm>
          <a:prstGeom prst="rect">
            <a:avLst/>
          </a:prstGeom>
        </p:spPr>
      </p:pic>
      <p:pic>
        <p:nvPicPr>
          <p:cNvPr id="3074" name="Picture 2" descr="See related image det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3572" y="5315002"/>
            <a:ext cx="655352" cy="7942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4928" y="4892511"/>
            <a:ext cx="678730" cy="422491"/>
          </a:xfrm>
          <a:prstGeom prst="rect">
            <a:avLst/>
          </a:prstGeom>
          <a:noFill/>
        </p:spPr>
        <p:txBody>
          <a:bodyPr wrap="square" rtlCol="0">
            <a:spAutoFit/>
          </a:bodyPr>
          <a:lstStyle/>
          <a:p>
            <a:endParaRPr lang="en-GB" dirty="0"/>
          </a:p>
        </p:txBody>
      </p:sp>
      <p:pic>
        <p:nvPicPr>
          <p:cNvPr id="3076" name="Picture 4" descr="Blog - International Leadership Associ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5141" y="4486939"/>
            <a:ext cx="3049901" cy="20148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64380" y="4922443"/>
            <a:ext cx="2356701" cy="861774"/>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chemeClr val="bg1"/>
                </a:solidFill>
              </a:rPr>
              <a:t>Saint </a:t>
            </a:r>
            <a:r>
              <a:rPr lang="en-US" sz="1600" dirty="0" err="1">
                <a:solidFill>
                  <a:schemeClr val="bg1"/>
                </a:solidFill>
              </a:rPr>
              <a:t>Hilarion</a:t>
            </a:r>
            <a:r>
              <a:rPr lang="en-US" sz="1600" dirty="0">
                <a:solidFill>
                  <a:schemeClr val="bg1"/>
                </a:solidFill>
              </a:rPr>
              <a:t> Castle</a:t>
            </a:r>
          </a:p>
          <a:p>
            <a:pPr marL="285750" indent="-285750">
              <a:buFont typeface="Wingdings" panose="05000000000000000000" pitchFamily="2" charset="2"/>
              <a:buChar char="ü"/>
            </a:pPr>
            <a:r>
              <a:rPr lang="en-US" sz="1600" dirty="0" err="1">
                <a:solidFill>
                  <a:schemeClr val="bg1"/>
                </a:solidFill>
              </a:rPr>
              <a:t>Buffavento</a:t>
            </a:r>
            <a:r>
              <a:rPr lang="en-US" sz="1600" dirty="0">
                <a:solidFill>
                  <a:schemeClr val="bg1"/>
                </a:solidFill>
              </a:rPr>
              <a:t> Castle</a:t>
            </a:r>
          </a:p>
          <a:p>
            <a:pPr marL="285750" indent="-285750">
              <a:buFont typeface="Wingdings" panose="05000000000000000000" pitchFamily="2" charset="2"/>
              <a:buChar char="ü"/>
            </a:pPr>
            <a:r>
              <a:rPr lang="en-US" sz="1600" dirty="0" err="1">
                <a:solidFill>
                  <a:schemeClr val="bg1"/>
                </a:solidFill>
              </a:rPr>
              <a:t>Kantara</a:t>
            </a:r>
            <a:r>
              <a:rPr lang="en-US" sz="1600" dirty="0">
                <a:solidFill>
                  <a:schemeClr val="bg1"/>
                </a:solidFill>
              </a:rPr>
              <a:t> Castle    </a:t>
            </a:r>
            <a:endParaRPr lang="en-GB" sz="1600" dirty="0">
              <a:solidFill>
                <a:schemeClr val="bg1"/>
              </a:solidFill>
            </a:endParaRPr>
          </a:p>
        </p:txBody>
      </p:sp>
      <p:pic>
        <p:nvPicPr>
          <p:cNvPr id="14" name="Picture 10" descr="kantara castle north cyprus aerial Stock Footage Video (100% Royalty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929" y="365122"/>
            <a:ext cx="4467053" cy="3566441"/>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8" descr="Buffavento Castle aerial footage - YouT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9438" y="2890195"/>
            <a:ext cx="4567506" cy="3586058"/>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355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lue Lagoon Pafos (Paph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929" y="365121"/>
            <a:ext cx="4467053" cy="3566441"/>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024813" y="651415"/>
            <a:ext cx="10515600" cy="1325563"/>
          </a:xfrm>
        </p:spPr>
        <p:txBody>
          <a:bodyPr>
            <a:normAutofit/>
          </a:bodyPr>
          <a:lstStyle/>
          <a:p>
            <a:r>
              <a:rPr lang="en-US" sz="3200" dirty="0"/>
              <a:t>5. Blue Lagoon</a:t>
            </a:r>
            <a:endParaRPr lang="en-GB" sz="3200" dirty="0"/>
          </a:p>
        </p:txBody>
      </p:sp>
      <p:sp>
        <p:nvSpPr>
          <p:cNvPr id="3" name="Content Placeholder 2"/>
          <p:cNvSpPr>
            <a:spLocks noGrp="1"/>
          </p:cNvSpPr>
          <p:nvPr>
            <p:ph idx="1"/>
          </p:nvPr>
        </p:nvSpPr>
        <p:spPr>
          <a:xfrm>
            <a:off x="1056460" y="2124916"/>
            <a:ext cx="2838254" cy="4351338"/>
          </a:xfrm>
        </p:spPr>
        <p:txBody>
          <a:bodyPr>
            <a:normAutofit/>
          </a:bodyPr>
          <a:lstStyle/>
          <a:p>
            <a:r>
              <a:rPr lang="en-GB" sz="1400" dirty="0"/>
              <a:t>Situated at the westernmost tip of Cyprus , </a:t>
            </a:r>
            <a:r>
              <a:rPr lang="en-GB" sz="1400" dirty="0" err="1"/>
              <a:t>Akamas</a:t>
            </a:r>
            <a:r>
              <a:rPr lang="en-GB" sz="1400" dirty="0"/>
              <a:t> Peninsula is included in the official UNESCO list of cultural and natural treasures of the world’s heritage</a:t>
            </a:r>
          </a:p>
          <a:p>
            <a:r>
              <a:rPr lang="en-US" sz="1400" dirty="0"/>
              <a:t>The blue lagoon beach is the largest bay in the </a:t>
            </a:r>
            <a:r>
              <a:rPr lang="en-US" sz="1400" dirty="0" err="1"/>
              <a:t>Akamas</a:t>
            </a:r>
            <a:r>
              <a:rPr lang="en-US" sz="1400" dirty="0"/>
              <a:t> region, where water is usually warmer than the rest of the area</a:t>
            </a:r>
          </a:p>
          <a:p>
            <a:r>
              <a:rPr lang="en-US" sz="1400" dirty="0"/>
              <a:t>It is a sandy and shallow bay, with clear azure waters and plenty of marine life to observe while snorkeling</a:t>
            </a:r>
            <a:endParaRPr lang="en-GB" sz="1400" dirty="0"/>
          </a:p>
        </p:txBody>
      </p:sp>
      <p:pic>
        <p:nvPicPr>
          <p:cNvPr id="8" name="Picture 8" descr="Spend a weekend in Paphos | Traveler by Uniq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438" y="2890196"/>
            <a:ext cx="4567506" cy="3586058"/>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8876595" y="1214579"/>
            <a:ext cx="2335603" cy="1524798"/>
          </a:xfrm>
          <a:prstGeom prst="rect">
            <a:avLst/>
          </a:prstGeom>
        </p:spPr>
      </p:pic>
    </p:spTree>
    <p:extLst>
      <p:ext uri="{BB962C8B-B14F-4D97-AF65-F5344CB8AC3E}">
        <p14:creationId xmlns:p14="http://schemas.microsoft.com/office/powerpoint/2010/main" val="2357095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507" y="656236"/>
            <a:ext cx="10515600" cy="1325563"/>
          </a:xfrm>
        </p:spPr>
        <p:txBody>
          <a:bodyPr>
            <a:normAutofit/>
          </a:bodyPr>
          <a:lstStyle/>
          <a:p>
            <a:r>
              <a:rPr lang="en-US" sz="3200" dirty="0"/>
              <a:t>6. </a:t>
            </a:r>
            <a:r>
              <a:rPr lang="en-US" sz="3200" dirty="0" err="1"/>
              <a:t>Avakas</a:t>
            </a:r>
            <a:r>
              <a:rPr lang="en-US" sz="3200" dirty="0"/>
              <a:t> Gorge </a:t>
            </a:r>
            <a:endParaRPr lang="en-GB" sz="3200" dirty="0"/>
          </a:p>
        </p:txBody>
      </p:sp>
      <p:sp>
        <p:nvSpPr>
          <p:cNvPr id="3" name="Content Placeholder 2"/>
          <p:cNvSpPr>
            <a:spLocks noGrp="1"/>
          </p:cNvSpPr>
          <p:nvPr>
            <p:ph idx="1"/>
          </p:nvPr>
        </p:nvSpPr>
        <p:spPr>
          <a:xfrm>
            <a:off x="742507" y="1726800"/>
            <a:ext cx="2808767" cy="2550505"/>
          </a:xfrm>
        </p:spPr>
        <p:txBody>
          <a:bodyPr>
            <a:normAutofit lnSpcReduction="10000"/>
          </a:bodyPr>
          <a:lstStyle/>
          <a:p>
            <a:pPr algn="just"/>
            <a:r>
              <a:rPr lang="en-GB" sz="1400" dirty="0"/>
              <a:t>The </a:t>
            </a:r>
            <a:r>
              <a:rPr lang="en-GB" sz="1400" b="1" dirty="0" err="1"/>
              <a:t>Avakas</a:t>
            </a:r>
            <a:r>
              <a:rPr lang="en-GB" sz="1400" b="1" dirty="0"/>
              <a:t> Gorge</a:t>
            </a:r>
            <a:r>
              <a:rPr lang="en-GB" sz="1400" dirty="0"/>
              <a:t> is a natural formation in </a:t>
            </a:r>
            <a:r>
              <a:rPr lang="en-GB" sz="1400" dirty="0" err="1"/>
              <a:t>Akamas</a:t>
            </a:r>
            <a:r>
              <a:rPr lang="en-GB" sz="1400" dirty="0"/>
              <a:t> peninsula that has been carved out of limestone rocks rising up 30 metres and winding along the stream that has eroded the rocks over thousands of years.</a:t>
            </a:r>
          </a:p>
          <a:p>
            <a:pPr algn="just"/>
            <a:r>
              <a:rPr lang="en-US" sz="1400" dirty="0" err="1"/>
              <a:t>Avakas</a:t>
            </a:r>
            <a:r>
              <a:rPr lang="en-US" sz="1400" dirty="0"/>
              <a:t> Gorge, and its two </a:t>
            </a:r>
            <a:r>
              <a:rPr lang="en-US" sz="1400" dirty="0" err="1"/>
              <a:t>neighbouring</a:t>
            </a:r>
            <a:r>
              <a:rPr lang="en-US" sz="1400" dirty="0"/>
              <a:t> gorges, are also the only places where the critically endangered endemic plant </a:t>
            </a:r>
            <a:r>
              <a:rPr lang="en-GB" sz="1400" dirty="0"/>
              <a:t> </a:t>
            </a:r>
            <a:r>
              <a:rPr lang="en-GB" sz="1400" i="1" dirty="0" err="1">
                <a:solidFill>
                  <a:srgbClr val="FF3399"/>
                </a:solidFill>
              </a:rPr>
              <a:t>Centaurea</a:t>
            </a:r>
            <a:r>
              <a:rPr lang="en-GB" sz="1400" i="1" dirty="0">
                <a:solidFill>
                  <a:srgbClr val="FF3399"/>
                </a:solidFill>
              </a:rPr>
              <a:t> </a:t>
            </a:r>
            <a:r>
              <a:rPr lang="en-GB" sz="1400" i="1" dirty="0" err="1">
                <a:solidFill>
                  <a:srgbClr val="FF3399"/>
                </a:solidFill>
              </a:rPr>
              <a:t>akamantis</a:t>
            </a:r>
            <a:r>
              <a:rPr lang="en-US" sz="1400" dirty="0"/>
              <a:t> </a:t>
            </a:r>
            <a:r>
              <a:rPr lang="en-GB" sz="1400" dirty="0"/>
              <a:t>can be found!</a:t>
            </a:r>
          </a:p>
        </p:txBody>
      </p:sp>
      <p:pic>
        <p:nvPicPr>
          <p:cNvPr id="4" name="Picture 3"/>
          <p:cNvPicPr>
            <a:picLocks noChangeAspect="1"/>
          </p:cNvPicPr>
          <p:nvPr/>
        </p:nvPicPr>
        <p:blipFill>
          <a:blip r:embed="rId3"/>
          <a:stretch>
            <a:fillRect/>
          </a:stretch>
        </p:blipFill>
        <p:spPr>
          <a:xfrm>
            <a:off x="8820445" y="1204786"/>
            <a:ext cx="2333110" cy="1554026"/>
          </a:xfrm>
          <a:prstGeom prst="rect">
            <a:avLst/>
          </a:prstGeom>
        </p:spPr>
      </p:pic>
      <p:pic>
        <p:nvPicPr>
          <p:cNvPr id="9" name="Picture 4" descr="Blog - International Leadership Associ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0341" y="4300755"/>
            <a:ext cx="2992587" cy="2175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Centaurea akamant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0496" y="5045027"/>
            <a:ext cx="1515498" cy="108452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410496" y="4615157"/>
            <a:ext cx="2846895" cy="307777"/>
          </a:xfrm>
          <a:prstGeom prst="rect">
            <a:avLst/>
          </a:prstGeom>
          <a:noFill/>
        </p:spPr>
        <p:txBody>
          <a:bodyPr wrap="square" rtlCol="0">
            <a:spAutoFit/>
          </a:bodyPr>
          <a:lstStyle/>
          <a:p>
            <a:r>
              <a:rPr lang="en-GB" sz="1400" i="1" dirty="0" err="1">
                <a:solidFill>
                  <a:schemeClr val="bg1"/>
                </a:solidFill>
              </a:rPr>
              <a:t>Centaurea</a:t>
            </a:r>
            <a:r>
              <a:rPr lang="en-GB" sz="1400" i="1" dirty="0">
                <a:solidFill>
                  <a:schemeClr val="bg1"/>
                </a:solidFill>
              </a:rPr>
              <a:t> </a:t>
            </a:r>
            <a:r>
              <a:rPr lang="en-GB" sz="1400" i="1" dirty="0" err="1">
                <a:solidFill>
                  <a:schemeClr val="bg1"/>
                </a:solidFill>
              </a:rPr>
              <a:t>akamantis</a:t>
            </a:r>
            <a:endParaRPr lang="en-GB" sz="1400" dirty="0">
              <a:solidFill>
                <a:schemeClr val="bg1"/>
              </a:solidFill>
            </a:endParaRPr>
          </a:p>
        </p:txBody>
      </p:sp>
      <p:pic>
        <p:nvPicPr>
          <p:cNvPr id="14" name="Picture 2" descr="https://2.bp.blogspot.com/-LK-bda-Hqts/VwyYJu3BWoI/AAAAAAAALRs/gPpi3fket2cZblSNOMIn9Y93-E1SDldqgCLcB/s400/2481547923_69d90eb150_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928" y="385443"/>
            <a:ext cx="4467053" cy="3810000"/>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4" descr="Akamas Peninsula - saving the jewel of Cypr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8749" y="2890197"/>
            <a:ext cx="4594634" cy="3586058"/>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608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Blog - International Leadership Asso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278" y="3980633"/>
            <a:ext cx="3499142" cy="25358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9345" y="548635"/>
            <a:ext cx="10515600" cy="1325563"/>
          </a:xfrm>
        </p:spPr>
        <p:txBody>
          <a:bodyPr>
            <a:normAutofit/>
          </a:bodyPr>
          <a:lstStyle/>
          <a:p>
            <a:r>
              <a:rPr lang="en-US" sz="3200" dirty="0"/>
              <a:t>7. Adonis Falls</a:t>
            </a:r>
            <a:endParaRPr lang="en-GB" sz="3200" dirty="0"/>
          </a:p>
        </p:txBody>
      </p:sp>
      <p:pic>
        <p:nvPicPr>
          <p:cNvPr id="4" name="Picture 3"/>
          <p:cNvPicPr>
            <a:picLocks noChangeAspect="1"/>
          </p:cNvPicPr>
          <p:nvPr/>
        </p:nvPicPr>
        <p:blipFill>
          <a:blip r:embed="rId4"/>
          <a:stretch>
            <a:fillRect/>
          </a:stretch>
        </p:blipFill>
        <p:spPr>
          <a:xfrm>
            <a:off x="8859685" y="1309074"/>
            <a:ext cx="2206604" cy="1406941"/>
          </a:xfrm>
          <a:prstGeom prst="rect">
            <a:avLst/>
          </a:prstGeom>
        </p:spPr>
      </p:pic>
      <p:sp>
        <p:nvSpPr>
          <p:cNvPr id="8" name="Content Placeholder 2"/>
          <p:cNvSpPr>
            <a:spLocks noGrp="1"/>
          </p:cNvSpPr>
          <p:nvPr>
            <p:ph idx="1"/>
          </p:nvPr>
        </p:nvSpPr>
        <p:spPr>
          <a:xfrm>
            <a:off x="838200" y="1762320"/>
            <a:ext cx="3007936" cy="1907389"/>
          </a:xfrm>
        </p:spPr>
        <p:txBody>
          <a:bodyPr>
            <a:normAutofit/>
          </a:bodyPr>
          <a:lstStyle/>
          <a:p>
            <a:r>
              <a:rPr lang="en-GB" sz="1400" dirty="0"/>
              <a:t>The Adonis Baths Waterfall is a natural waterfall and pond in a scenic and secluded location</a:t>
            </a:r>
          </a:p>
          <a:p>
            <a:r>
              <a:rPr lang="en-US" sz="1400" dirty="0"/>
              <a:t>According to Greek mythology, the god and goddess of love and beauty, Adonis and Aphrodite, spend most of their times here</a:t>
            </a:r>
          </a:p>
          <a:p>
            <a:endParaRPr lang="en-GB" sz="1400" dirty="0"/>
          </a:p>
        </p:txBody>
      </p:sp>
      <p:pic>
        <p:nvPicPr>
          <p:cNvPr id="1030" name="Picture 6" descr="Adonis baths, Paphos, Cyprus. - Picture of Adonis Baths Water Fall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118" y="4134113"/>
            <a:ext cx="1485900" cy="2228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33849" y="4342561"/>
            <a:ext cx="1595170" cy="1169551"/>
          </a:xfrm>
          <a:prstGeom prst="rect">
            <a:avLst/>
          </a:prstGeom>
          <a:noFill/>
        </p:spPr>
        <p:txBody>
          <a:bodyPr wrap="square" rtlCol="0">
            <a:spAutoFit/>
          </a:bodyPr>
          <a:lstStyle/>
          <a:p>
            <a:r>
              <a:rPr lang="en-US" sz="1400" dirty="0">
                <a:solidFill>
                  <a:schemeClr val="bg1"/>
                </a:solidFill>
              </a:rPr>
              <a:t>A statue of the lovers welcomes the visitors to the baths </a:t>
            </a:r>
            <a:endParaRPr lang="en-GB" sz="1400" dirty="0">
              <a:solidFill>
                <a:schemeClr val="bg1"/>
              </a:solidFill>
            </a:endParaRPr>
          </a:p>
          <a:p>
            <a:endParaRPr lang="en-GB" sz="1400" dirty="0">
              <a:solidFill>
                <a:schemeClr val="bg1"/>
              </a:solidFill>
            </a:endParaRPr>
          </a:p>
        </p:txBody>
      </p:sp>
      <p:pic>
        <p:nvPicPr>
          <p:cNvPr id="14" name="Picture 2" descr="Provided by tripadvisor.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2928" y="402276"/>
            <a:ext cx="4434311" cy="376702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4" descr="Adonis Baths Cyprus - Baths of Adonis in Paph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749" y="2890197"/>
            <a:ext cx="4594550" cy="3661433"/>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3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8. Salt lake</a:t>
            </a:r>
            <a:endParaRPr lang="en-GB" sz="3200" dirty="0"/>
          </a:p>
        </p:txBody>
      </p:sp>
      <p:sp>
        <p:nvSpPr>
          <p:cNvPr id="3" name="Content Placeholder 2"/>
          <p:cNvSpPr>
            <a:spLocks noGrp="1"/>
          </p:cNvSpPr>
          <p:nvPr>
            <p:ph idx="1"/>
          </p:nvPr>
        </p:nvSpPr>
        <p:spPr>
          <a:xfrm>
            <a:off x="701750" y="1553917"/>
            <a:ext cx="3051544" cy="2838700"/>
          </a:xfrm>
        </p:spPr>
        <p:txBody>
          <a:bodyPr>
            <a:normAutofit/>
          </a:bodyPr>
          <a:lstStyle/>
          <a:p>
            <a:r>
              <a:rPr lang="en-GB" sz="1400" dirty="0"/>
              <a:t>The second largest salt lake in Cyprus, the </a:t>
            </a:r>
            <a:r>
              <a:rPr lang="en-GB" sz="1400" dirty="0" err="1"/>
              <a:t>Larnaca</a:t>
            </a:r>
            <a:r>
              <a:rPr lang="en-GB" sz="1400" dirty="0"/>
              <a:t> Salt Lake is one of the most important habitats for waterfowl in Europe. </a:t>
            </a:r>
          </a:p>
          <a:p>
            <a:pPr algn="just"/>
            <a:r>
              <a:rPr lang="en-GB" sz="1400" dirty="0"/>
              <a:t>The salt lake was declared a protected area under Cypriot law and is a </a:t>
            </a:r>
            <a:r>
              <a:rPr lang="en-GB" sz="1400" i="1" dirty="0"/>
              <a:t>European </a:t>
            </a:r>
            <a:r>
              <a:rPr lang="en-GB" sz="1400" i="1" dirty="0" err="1"/>
              <a:t>Ramsar</a:t>
            </a:r>
            <a:r>
              <a:rPr lang="en-GB" sz="1400" i="1" dirty="0"/>
              <a:t> </a:t>
            </a:r>
            <a:r>
              <a:rPr lang="en-GB" sz="1400" dirty="0"/>
              <a:t>site, </a:t>
            </a:r>
            <a:r>
              <a:rPr lang="en-GB" sz="1400" i="1" dirty="0"/>
              <a:t>Natura 2000 </a:t>
            </a:r>
            <a:r>
              <a:rPr lang="en-GB" sz="1400" dirty="0"/>
              <a:t>site, a </a:t>
            </a:r>
            <a:r>
              <a:rPr lang="en-GB" sz="1400" i="1" dirty="0"/>
              <a:t>Special Protected Area </a:t>
            </a:r>
            <a:r>
              <a:rPr lang="en-GB" sz="1400" dirty="0"/>
              <a:t>under the Barcelona Convention, and an </a:t>
            </a:r>
            <a:r>
              <a:rPr lang="en-GB" sz="1400" i="1" dirty="0"/>
              <a:t>Important Bird Area </a:t>
            </a:r>
            <a:r>
              <a:rPr lang="en-GB" sz="1400" dirty="0"/>
              <a:t>(IBA).</a:t>
            </a:r>
          </a:p>
        </p:txBody>
      </p:sp>
      <p:pic>
        <p:nvPicPr>
          <p:cNvPr id="4" name="Picture 3"/>
          <p:cNvPicPr>
            <a:picLocks noChangeAspect="1"/>
          </p:cNvPicPr>
          <p:nvPr/>
        </p:nvPicPr>
        <p:blipFill>
          <a:blip r:embed="rId3"/>
          <a:stretch>
            <a:fillRect/>
          </a:stretch>
        </p:blipFill>
        <p:spPr>
          <a:xfrm>
            <a:off x="8812017" y="1233377"/>
            <a:ext cx="2241404" cy="1497350"/>
          </a:xfrm>
          <a:prstGeom prst="rect">
            <a:avLst/>
          </a:prstGeom>
        </p:spPr>
      </p:pic>
      <p:pic>
        <p:nvPicPr>
          <p:cNvPr id="7" name="Picture 4" descr="Blog - International Leadership Assoc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925" y="4297876"/>
            <a:ext cx="3203755" cy="2120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02727" y="4521194"/>
            <a:ext cx="2049590" cy="1384995"/>
          </a:xfrm>
          <a:prstGeom prst="rect">
            <a:avLst/>
          </a:prstGeom>
          <a:noFill/>
        </p:spPr>
        <p:txBody>
          <a:bodyPr wrap="square" rtlCol="0">
            <a:spAutoFit/>
          </a:bodyPr>
          <a:lstStyle/>
          <a:p>
            <a:r>
              <a:rPr lang="en-GB" sz="1400" i="1" dirty="0">
                <a:solidFill>
                  <a:schemeClr val="bg1"/>
                </a:solidFill>
              </a:rPr>
              <a:t>The </a:t>
            </a:r>
            <a:r>
              <a:rPr lang="en-GB" sz="1400" i="1" dirty="0" err="1">
                <a:solidFill>
                  <a:schemeClr val="bg1"/>
                </a:solidFill>
              </a:rPr>
              <a:t>Hala</a:t>
            </a:r>
            <a:r>
              <a:rPr lang="en-GB" sz="1400" i="1" dirty="0">
                <a:solidFill>
                  <a:schemeClr val="bg1"/>
                </a:solidFill>
              </a:rPr>
              <a:t> Sultan </a:t>
            </a:r>
            <a:r>
              <a:rPr lang="en-GB" sz="1400" i="1" dirty="0" err="1">
                <a:solidFill>
                  <a:schemeClr val="bg1"/>
                </a:solidFill>
              </a:rPr>
              <a:t>Tekke</a:t>
            </a:r>
            <a:r>
              <a:rPr lang="en-GB" sz="1400" i="1" dirty="0">
                <a:solidFill>
                  <a:schemeClr val="bg1"/>
                </a:solidFill>
              </a:rPr>
              <a:t> overlooking the Salt Lake is considered to be one of the most important holy </a:t>
            </a:r>
            <a:br>
              <a:rPr lang="en-GB" sz="1400" i="1" dirty="0">
                <a:solidFill>
                  <a:schemeClr val="bg1"/>
                </a:solidFill>
              </a:rPr>
            </a:br>
            <a:r>
              <a:rPr lang="en-GB" sz="1400" i="1" dirty="0">
                <a:solidFill>
                  <a:schemeClr val="bg1"/>
                </a:solidFill>
              </a:rPr>
              <a:t>places of worship for Muslims</a:t>
            </a:r>
            <a:endParaRPr lang="en-GB" sz="1400" dirty="0">
              <a:solidFill>
                <a:schemeClr val="bg1"/>
              </a:solidFill>
            </a:endParaRPr>
          </a:p>
        </p:txBody>
      </p:sp>
      <p:pic>
        <p:nvPicPr>
          <p:cNvPr id="12" name="Picture 2" descr="Visit the Larnaca Salt Lake: A Protected Habitat - My Cyprus Trave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680" y="402276"/>
            <a:ext cx="4435559" cy="376702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6" descr="Black Flamingo, a Very Rare Sight, Spotted on Cyprus | Melanism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8749" y="2890197"/>
            <a:ext cx="4594550" cy="3635635"/>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68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688" y="642967"/>
            <a:ext cx="10515600" cy="1325563"/>
          </a:xfrm>
        </p:spPr>
        <p:txBody>
          <a:bodyPr>
            <a:normAutofit/>
          </a:bodyPr>
          <a:lstStyle/>
          <a:p>
            <a:r>
              <a:rPr lang="en-US" sz="3200" dirty="0"/>
              <a:t>9. </a:t>
            </a:r>
            <a:r>
              <a:rPr lang="en-US" sz="3200" dirty="0" err="1"/>
              <a:t>Karpaz</a:t>
            </a:r>
            <a:r>
              <a:rPr lang="en-US" sz="3200" dirty="0"/>
              <a:t> Peninsula</a:t>
            </a:r>
            <a:endParaRPr lang="en-GB" sz="3200" dirty="0"/>
          </a:p>
        </p:txBody>
      </p:sp>
      <p:sp>
        <p:nvSpPr>
          <p:cNvPr id="8" name="Content Placeholder 2"/>
          <p:cNvSpPr txBox="1">
            <a:spLocks/>
          </p:cNvSpPr>
          <p:nvPr/>
        </p:nvSpPr>
        <p:spPr>
          <a:xfrm>
            <a:off x="820107" y="1869314"/>
            <a:ext cx="2832701" cy="2838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Another heaven on earth can be found at the eastern tip of the island, at </a:t>
            </a:r>
            <a:r>
              <a:rPr lang="en-US" sz="1400" dirty="0" err="1"/>
              <a:t>Karpaz</a:t>
            </a:r>
            <a:r>
              <a:rPr lang="en-US" sz="1400" dirty="0"/>
              <a:t> peninsula, with its untouched natural beauty </a:t>
            </a:r>
          </a:p>
          <a:p>
            <a:pPr algn="just"/>
            <a:r>
              <a:rPr lang="en-US" sz="1400" dirty="0"/>
              <a:t>The geology of the island offers </a:t>
            </a:r>
            <a:r>
              <a:rPr lang="en-US" sz="1400" dirty="0" err="1"/>
              <a:t>kilometres</a:t>
            </a:r>
            <a:r>
              <a:rPr lang="en-US" sz="1400" dirty="0"/>
              <a:t> of sandy beaches and sand dune formations adorned with </a:t>
            </a:r>
            <a:r>
              <a:rPr lang="en-US" sz="1400" dirty="0" err="1"/>
              <a:t>maquis</a:t>
            </a:r>
            <a:r>
              <a:rPr lang="en-US" sz="1400" dirty="0"/>
              <a:t> type vegetation</a:t>
            </a:r>
          </a:p>
        </p:txBody>
      </p:sp>
      <p:pic>
        <p:nvPicPr>
          <p:cNvPr id="9" name="Picture 4" descr="Blog - International Leadership Associ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697" y="4093624"/>
            <a:ext cx="3181983" cy="2120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89622" y="4353620"/>
            <a:ext cx="2101278" cy="1384995"/>
          </a:xfrm>
          <a:prstGeom prst="rect">
            <a:avLst/>
          </a:prstGeom>
          <a:noFill/>
        </p:spPr>
        <p:txBody>
          <a:bodyPr wrap="square" rtlCol="0">
            <a:spAutoFit/>
          </a:bodyPr>
          <a:lstStyle/>
          <a:p>
            <a:r>
              <a:rPr lang="en-US" sz="1400" dirty="0">
                <a:solidFill>
                  <a:schemeClr val="bg1"/>
                </a:solidFill>
              </a:rPr>
              <a:t>The tip of the peninsula is home to feral donkeys, that are admittedly sometimes too enthusiastic for snacks that tourists offer!</a:t>
            </a:r>
            <a:endParaRPr lang="en-GB" sz="1400" dirty="0">
              <a:solidFill>
                <a:schemeClr val="bg1"/>
              </a:solidFill>
            </a:endParaRPr>
          </a:p>
        </p:txBody>
      </p:sp>
      <p:pic>
        <p:nvPicPr>
          <p:cNvPr id="25" name="Picture 24"/>
          <p:cNvPicPr>
            <a:picLocks noChangeAspect="1"/>
          </p:cNvPicPr>
          <p:nvPr/>
        </p:nvPicPr>
        <p:blipFill>
          <a:blip r:embed="rId4"/>
          <a:stretch>
            <a:fillRect/>
          </a:stretch>
        </p:blipFill>
        <p:spPr>
          <a:xfrm>
            <a:off x="9034019" y="1201675"/>
            <a:ext cx="2239778" cy="1533710"/>
          </a:xfrm>
          <a:prstGeom prst="rect">
            <a:avLst/>
          </a:prstGeom>
        </p:spPr>
      </p:pic>
      <p:pic>
        <p:nvPicPr>
          <p:cNvPr id="30" name="Picture 10" descr="The beautiful Golden Beach on the Karpas Peninsula | Spiagge, Viaggi, Cip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0490" y="300932"/>
            <a:ext cx="4650238" cy="3635338"/>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1" name="Picture 18" descr="Unforgettable Cypriot Phrases - Learn Turkish North Cypr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8654" y="2906114"/>
            <a:ext cx="4719990" cy="3728527"/>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835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688" y="642967"/>
            <a:ext cx="10515600" cy="1325563"/>
          </a:xfrm>
        </p:spPr>
        <p:txBody>
          <a:bodyPr>
            <a:normAutofit/>
          </a:bodyPr>
          <a:lstStyle/>
          <a:p>
            <a:r>
              <a:rPr lang="en-US" sz="3200" dirty="0"/>
              <a:t>10. Petra </a:t>
            </a:r>
            <a:r>
              <a:rPr lang="en-US" sz="3200" dirty="0" err="1"/>
              <a:t>tou</a:t>
            </a:r>
            <a:r>
              <a:rPr lang="en-US" sz="3200" dirty="0"/>
              <a:t> </a:t>
            </a:r>
            <a:r>
              <a:rPr lang="en-US" sz="3200" dirty="0" err="1"/>
              <a:t>Romiou</a:t>
            </a:r>
            <a:endParaRPr lang="en-GB" sz="3200" dirty="0"/>
          </a:p>
        </p:txBody>
      </p:sp>
      <p:pic>
        <p:nvPicPr>
          <p:cNvPr id="13318" name="Picture 6" descr="Aphrodite's Rock - Cyprus Photograph by Joana Kruse | Fine Art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680" y="406212"/>
            <a:ext cx="4435559" cy="3124636"/>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stretch>
            <a:fillRect/>
          </a:stretch>
        </p:blipFill>
        <p:spPr>
          <a:xfrm>
            <a:off x="8843715" y="1175130"/>
            <a:ext cx="2267308" cy="1533710"/>
          </a:xfrm>
          <a:prstGeom prst="rect">
            <a:avLst/>
          </a:prstGeom>
        </p:spPr>
      </p:pic>
      <p:sp>
        <p:nvSpPr>
          <p:cNvPr id="8" name="Content Placeholder 2"/>
          <p:cNvSpPr txBox="1">
            <a:spLocks/>
          </p:cNvSpPr>
          <p:nvPr/>
        </p:nvSpPr>
        <p:spPr>
          <a:xfrm>
            <a:off x="820107" y="1869314"/>
            <a:ext cx="2832701" cy="2838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400" dirty="0"/>
              <a:t>The “Roman rock” or “Aphrodite’s rock” is a sea stack in </a:t>
            </a:r>
            <a:r>
              <a:rPr lang="en-GB" sz="1400" dirty="0" err="1"/>
              <a:t>Paphos</a:t>
            </a:r>
            <a:r>
              <a:rPr lang="en-GB" sz="1400" dirty="0"/>
              <a:t> district</a:t>
            </a:r>
          </a:p>
          <a:p>
            <a:pPr algn="just"/>
            <a:r>
              <a:rPr lang="en-US" sz="1400" dirty="0"/>
              <a:t>The sea is usually rough in this area, therefore it is advised to enjoy the beauty of the landscape from the coast  </a:t>
            </a:r>
            <a:endParaRPr lang="en-GB" sz="1400" dirty="0"/>
          </a:p>
        </p:txBody>
      </p:sp>
      <p:pic>
        <p:nvPicPr>
          <p:cNvPr id="9" name="Picture 4" descr="Blog - International Leadership Associ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697" y="4093624"/>
            <a:ext cx="3181983" cy="2120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11444" y="4455492"/>
            <a:ext cx="1893669" cy="1169551"/>
          </a:xfrm>
          <a:prstGeom prst="rect">
            <a:avLst/>
          </a:prstGeom>
          <a:noFill/>
        </p:spPr>
        <p:txBody>
          <a:bodyPr wrap="square" rtlCol="0">
            <a:spAutoFit/>
          </a:bodyPr>
          <a:lstStyle/>
          <a:p>
            <a:r>
              <a:rPr lang="en-US" sz="1400" i="1" dirty="0">
                <a:solidFill>
                  <a:schemeClr val="bg1"/>
                </a:solidFill>
              </a:rPr>
              <a:t>According to Greek mythology, this is the birthplace of </a:t>
            </a:r>
            <a:r>
              <a:rPr lang="en-US" sz="1400" b="1" i="1" dirty="0">
                <a:solidFill>
                  <a:schemeClr val="bg1"/>
                </a:solidFill>
              </a:rPr>
              <a:t>Aphrodite</a:t>
            </a:r>
            <a:r>
              <a:rPr lang="en-US" sz="1400" i="1" dirty="0">
                <a:solidFill>
                  <a:schemeClr val="bg1"/>
                </a:solidFill>
              </a:rPr>
              <a:t>, the goddess </a:t>
            </a:r>
            <a:br>
              <a:rPr lang="en-US" sz="1400" i="1" dirty="0">
                <a:solidFill>
                  <a:schemeClr val="bg1"/>
                </a:solidFill>
              </a:rPr>
            </a:br>
            <a:r>
              <a:rPr lang="en-US" sz="1400" i="1" dirty="0">
                <a:solidFill>
                  <a:schemeClr val="bg1"/>
                </a:solidFill>
              </a:rPr>
              <a:t>of love and beauty!</a:t>
            </a:r>
            <a:endParaRPr lang="en-GB" sz="1400" dirty="0">
              <a:solidFill>
                <a:schemeClr val="bg1"/>
              </a:solidFill>
            </a:endParaRPr>
          </a:p>
        </p:txBody>
      </p:sp>
      <p:pic>
        <p:nvPicPr>
          <p:cNvPr id="12" name="Picture 8" descr="Levy X - Última Noite (Audio) - You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8749" y="2890197"/>
            <a:ext cx="4594550" cy="3635635"/>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0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Information </a:t>
            </a:r>
            <a:endParaRPr lang="en-GB" dirty="0"/>
          </a:p>
        </p:txBody>
      </p:sp>
      <p:sp>
        <p:nvSpPr>
          <p:cNvPr id="3" name="Content Placeholder 2"/>
          <p:cNvSpPr>
            <a:spLocks noGrp="1"/>
          </p:cNvSpPr>
          <p:nvPr>
            <p:ph idx="1"/>
          </p:nvPr>
        </p:nvSpPr>
        <p:spPr>
          <a:xfrm>
            <a:off x="838201" y="1863725"/>
            <a:ext cx="5219699" cy="4351338"/>
          </a:xfrm>
        </p:spPr>
        <p:txBody>
          <a:bodyPr>
            <a:normAutofit/>
          </a:bodyPr>
          <a:lstStyle/>
          <a:p>
            <a:pPr algn="just"/>
            <a:r>
              <a:rPr lang="en-US" sz="1400" dirty="0"/>
              <a:t>Most of the geo sites are at remote locations, inaccessible by public transport. </a:t>
            </a:r>
          </a:p>
          <a:p>
            <a:pPr algn="just"/>
            <a:r>
              <a:rPr lang="en-US" sz="1400" dirty="0"/>
              <a:t>The best way to get around is to rent a car, but, keep in mind that we drive on the left!</a:t>
            </a:r>
          </a:p>
          <a:p>
            <a:pPr algn="just"/>
            <a:r>
              <a:rPr lang="en-US" sz="1400" dirty="0"/>
              <a:t>Most of the geo sites are in remote areas with limited or no facilities, it is a good idea to have snacks, hydration, and sun protection in summer!</a:t>
            </a:r>
          </a:p>
          <a:p>
            <a:pPr algn="just"/>
            <a:r>
              <a:rPr lang="en-US" sz="1400" dirty="0"/>
              <a:t>There are extensive networks of hiking trails around most of the geo sites, with various levels of difficulty.  </a:t>
            </a:r>
          </a:p>
          <a:p>
            <a:pPr algn="just"/>
            <a:r>
              <a:rPr lang="en-US" sz="1400" dirty="0"/>
              <a:t>The three castles and the </a:t>
            </a:r>
            <a:r>
              <a:rPr lang="en-US" sz="1400" dirty="0" err="1"/>
              <a:t>Karpaz</a:t>
            </a:r>
            <a:r>
              <a:rPr lang="en-US" sz="1400" dirty="0"/>
              <a:t> Peninsula are on the northern part of the island, requiring a border crossing. Border crossing is an easy process with a </a:t>
            </a:r>
            <a:r>
              <a:rPr lang="en-US" sz="1400" b="1" dirty="0"/>
              <a:t>valid EU identity card/passport</a:t>
            </a:r>
            <a:r>
              <a:rPr lang="en-US" sz="1400" dirty="0"/>
              <a:t>, and if you are crossing with a car, you also need to issue car insurance at the border. Two of the 8 crossing points are for pedestrians only, further information can be found at: </a:t>
            </a:r>
            <a:r>
              <a:rPr lang="en-GB" sz="1400" dirty="0">
                <a:hlinkClick r:id="rId2"/>
              </a:rPr>
              <a:t>CUSTOMS &amp; EXCISE - Information for Passengers and Public - Crossing Points - Green Line Regulations (mof.gov.cy)</a:t>
            </a:r>
            <a:endParaRPr lang="en-US"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9118" y="4200524"/>
            <a:ext cx="2317805" cy="6733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5369" y="5053721"/>
            <a:ext cx="1881555" cy="439029"/>
          </a:xfrm>
          <a:prstGeom prst="rect">
            <a:avLst/>
          </a:prstGeom>
        </p:spPr>
      </p:pic>
      <p:sp>
        <p:nvSpPr>
          <p:cNvPr id="8" name="TextBox 7"/>
          <p:cNvSpPr txBox="1"/>
          <p:nvPr/>
        </p:nvSpPr>
        <p:spPr>
          <a:xfrm>
            <a:off x="8515350" y="1442737"/>
            <a:ext cx="2688249" cy="2246769"/>
          </a:xfrm>
          <a:prstGeom prst="rect">
            <a:avLst/>
          </a:prstGeom>
          <a:noFill/>
        </p:spPr>
        <p:txBody>
          <a:bodyPr wrap="square" rtlCol="0">
            <a:spAutoFit/>
          </a:bodyPr>
          <a:lstStyle/>
          <a:p>
            <a:pPr algn="r"/>
            <a:r>
              <a:rPr lang="en-GB" sz="2000" b="1" i="1" dirty="0">
                <a:solidFill>
                  <a:schemeClr val="accent5">
                    <a:lumMod val="75000"/>
                  </a:schemeClr>
                </a:solidFill>
              </a:rPr>
              <a:t>See you at the Troodos Geo Park to witness the  “Oceanic whispers on high altitude”, and oceanic whispers throughout the rest of the island!</a:t>
            </a:r>
            <a:endParaRPr lang="en-GB" sz="2000" dirty="0">
              <a:solidFill>
                <a:schemeClr val="accent5">
                  <a:lumMod val="75000"/>
                </a:schemeClr>
              </a:solidFill>
            </a:endParaRPr>
          </a:p>
        </p:txBody>
      </p:sp>
    </p:spTree>
    <p:extLst>
      <p:ext uri="{BB962C8B-B14F-4D97-AF65-F5344CB8AC3E}">
        <p14:creationId xmlns:p14="http://schemas.microsoft.com/office/powerpoint/2010/main" val="1442616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2239" y="0"/>
            <a:ext cx="12192000" cy="6858000"/>
          </a:xfrm>
          <a:prstGeom prst="rect">
            <a:avLst/>
          </a:prstGeom>
          <a:solidFill>
            <a:srgbClr val="020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513163" y="358163"/>
            <a:ext cx="4273401" cy="1325563"/>
          </a:xfrm>
        </p:spPr>
        <p:txBody>
          <a:bodyPr/>
          <a:lstStyle/>
          <a:p>
            <a:r>
              <a:rPr lang="en-US" b="1" dirty="0">
                <a:solidFill>
                  <a:schemeClr val="bg1"/>
                </a:solidFill>
              </a:rPr>
              <a:t>Geology of Cyprus</a:t>
            </a:r>
            <a:endParaRPr lang="en-GB" b="1" dirty="0">
              <a:solidFill>
                <a:schemeClr val="bg1"/>
              </a:solidFill>
            </a:endParaRPr>
          </a:p>
        </p:txBody>
      </p:sp>
      <p:pic>
        <p:nvPicPr>
          <p:cNvPr id="2050" name="Picture 2" descr="Cyprus, Satellite Image Photograph by Science Photo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241" y="439615"/>
            <a:ext cx="3294768" cy="329476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7809383" y="1775593"/>
            <a:ext cx="3589374" cy="4594348"/>
          </a:xfrm>
        </p:spPr>
        <p:txBody>
          <a:bodyPr>
            <a:normAutofit/>
          </a:bodyPr>
          <a:lstStyle/>
          <a:p>
            <a:r>
              <a:rPr lang="en-US" sz="1400" dirty="0">
                <a:solidFill>
                  <a:schemeClr val="bg1"/>
                </a:solidFill>
              </a:rPr>
              <a:t>Cyprus is the third largest island of the Mediterranean Sea, with rich culture, history, wildlife and geology</a:t>
            </a:r>
            <a:br>
              <a:rPr lang="en-US" sz="1400" dirty="0">
                <a:solidFill>
                  <a:schemeClr val="bg1"/>
                </a:solidFill>
              </a:rPr>
            </a:br>
            <a:endParaRPr lang="en-US" sz="1400" dirty="0">
              <a:solidFill>
                <a:schemeClr val="bg1"/>
              </a:solidFill>
            </a:endParaRPr>
          </a:p>
          <a:p>
            <a:r>
              <a:rPr lang="en-US" sz="1400" dirty="0">
                <a:solidFill>
                  <a:schemeClr val="bg1"/>
                </a:solidFill>
              </a:rPr>
              <a:t>Earliest human activity on the island dates back to 10</a:t>
            </a:r>
            <a:r>
              <a:rPr lang="en-US" sz="1400" baseline="30000" dirty="0">
                <a:solidFill>
                  <a:schemeClr val="bg1"/>
                </a:solidFill>
              </a:rPr>
              <a:t>th</a:t>
            </a:r>
            <a:r>
              <a:rPr lang="en-US" sz="1400" dirty="0">
                <a:solidFill>
                  <a:schemeClr val="bg1"/>
                </a:solidFill>
              </a:rPr>
              <a:t> millennium BC. </a:t>
            </a:r>
            <a:r>
              <a:rPr lang="en-GB" sz="1400" dirty="0">
                <a:solidFill>
                  <a:schemeClr val="bg1"/>
                </a:solidFill>
              </a:rPr>
              <a:t>Through overseas trade, the island has given its name to the Latin word for </a:t>
            </a:r>
            <a:r>
              <a:rPr lang="en-GB" sz="1400" b="1" dirty="0">
                <a:solidFill>
                  <a:srgbClr val="FFC000"/>
                </a:solidFill>
              </a:rPr>
              <a:t>copper</a:t>
            </a:r>
            <a:r>
              <a:rPr lang="en-GB" sz="1400" dirty="0">
                <a:solidFill>
                  <a:schemeClr val="bg1"/>
                </a:solidFill>
              </a:rPr>
              <a:t> through the phrase </a:t>
            </a:r>
            <a:r>
              <a:rPr lang="en-GB" sz="1400" b="1" i="1" dirty="0" err="1">
                <a:solidFill>
                  <a:srgbClr val="FFC000"/>
                </a:solidFill>
              </a:rPr>
              <a:t>aes</a:t>
            </a:r>
            <a:r>
              <a:rPr lang="en-GB" sz="1400" b="1" i="1" dirty="0">
                <a:solidFill>
                  <a:srgbClr val="FFC000"/>
                </a:solidFill>
              </a:rPr>
              <a:t> </a:t>
            </a:r>
            <a:r>
              <a:rPr lang="en-GB" sz="1400" b="1" i="1" dirty="0" err="1">
                <a:solidFill>
                  <a:srgbClr val="FFC000"/>
                </a:solidFill>
              </a:rPr>
              <a:t>Cyprium</a:t>
            </a:r>
            <a:r>
              <a:rPr lang="en-GB" sz="1400" dirty="0">
                <a:solidFill>
                  <a:schemeClr val="bg1"/>
                </a:solidFill>
              </a:rPr>
              <a:t>: “metal of Cyprus”</a:t>
            </a:r>
            <a:br>
              <a:rPr lang="en-GB" sz="1400" dirty="0">
                <a:solidFill>
                  <a:schemeClr val="bg1"/>
                </a:solidFill>
              </a:rPr>
            </a:br>
            <a:endParaRPr lang="en-GB" sz="1400" dirty="0">
              <a:solidFill>
                <a:schemeClr val="bg1"/>
              </a:solidFill>
            </a:endParaRPr>
          </a:p>
          <a:p>
            <a:r>
              <a:rPr lang="en-US" sz="1400" dirty="0">
                <a:solidFill>
                  <a:schemeClr val="bg1"/>
                </a:solidFill>
              </a:rPr>
              <a:t>Has 4 main geological zones:</a:t>
            </a:r>
          </a:p>
          <a:p>
            <a:pPr marL="342900" indent="-342900">
              <a:buFont typeface="+mj-lt"/>
              <a:buAutoNum type="arabicPeriod"/>
            </a:pPr>
            <a:r>
              <a:rPr lang="en-US" sz="1400" i="1" dirty="0" err="1">
                <a:solidFill>
                  <a:schemeClr val="bg1"/>
                </a:solidFill>
              </a:rPr>
              <a:t>Mamonia</a:t>
            </a:r>
            <a:r>
              <a:rPr lang="en-US" sz="1400" i="1" dirty="0">
                <a:solidFill>
                  <a:schemeClr val="bg1"/>
                </a:solidFill>
              </a:rPr>
              <a:t> complex</a:t>
            </a:r>
          </a:p>
          <a:p>
            <a:pPr marL="342900" indent="-342900">
              <a:buFont typeface="+mj-lt"/>
              <a:buAutoNum type="arabicPeriod"/>
            </a:pPr>
            <a:r>
              <a:rPr lang="en-US" sz="1400" i="1" dirty="0">
                <a:solidFill>
                  <a:schemeClr val="bg1"/>
                </a:solidFill>
              </a:rPr>
              <a:t>Troodos ophiolite</a:t>
            </a:r>
            <a:endParaRPr lang="en-US" sz="1400" b="1" i="1" dirty="0">
              <a:solidFill>
                <a:schemeClr val="bg1"/>
              </a:solidFill>
            </a:endParaRPr>
          </a:p>
          <a:p>
            <a:pPr marL="342900" indent="-342900">
              <a:buFont typeface="+mj-lt"/>
              <a:buAutoNum type="arabicPeriod"/>
            </a:pPr>
            <a:r>
              <a:rPr lang="en-US" sz="1400" i="1" dirty="0">
                <a:solidFill>
                  <a:schemeClr val="bg1"/>
                </a:solidFill>
              </a:rPr>
              <a:t>Sedimentary formations</a:t>
            </a:r>
          </a:p>
          <a:p>
            <a:pPr marL="342900" indent="-342900">
              <a:buFont typeface="+mj-lt"/>
              <a:buAutoNum type="arabicPeriod"/>
            </a:pPr>
            <a:r>
              <a:rPr lang="en-US" sz="1400" i="1" dirty="0" err="1">
                <a:solidFill>
                  <a:schemeClr val="bg1"/>
                </a:solidFill>
              </a:rPr>
              <a:t>Keryneia</a:t>
            </a:r>
            <a:r>
              <a:rPr lang="en-US" sz="1400" i="1" dirty="0">
                <a:solidFill>
                  <a:schemeClr val="bg1"/>
                </a:solidFill>
              </a:rPr>
              <a:t> Zone</a:t>
            </a:r>
            <a:endParaRPr lang="en-GB" sz="2000" dirty="0">
              <a:solidFill>
                <a:schemeClr val="bg1"/>
              </a:solidFill>
            </a:endParaRPr>
          </a:p>
        </p:txBody>
      </p:sp>
      <p:pic>
        <p:nvPicPr>
          <p:cNvPr id="2052" name="Picture 4" descr="Cyprus, satellite view - Stock Video Clip - K001/7635 - Science Phot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285" y="696972"/>
            <a:ext cx="3386639" cy="25442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Oval 6"/>
          <p:cNvSpPr/>
          <p:nvPr/>
        </p:nvSpPr>
        <p:spPr>
          <a:xfrm>
            <a:off x="2773598" y="2620107"/>
            <a:ext cx="263769" cy="26938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V="1">
            <a:off x="2839915" y="747346"/>
            <a:ext cx="831009" cy="1872761"/>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63008" y="2889494"/>
            <a:ext cx="774233" cy="750521"/>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1"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7193" y="3938157"/>
            <a:ext cx="4223679" cy="2319510"/>
          </a:xfrm>
          <a:prstGeom prst="rect">
            <a:avLst/>
          </a:prstGeom>
        </p:spPr>
      </p:pic>
    </p:spTree>
    <p:extLst>
      <p:ext uri="{BB962C8B-B14F-4D97-AF65-F5344CB8AC3E}">
        <p14:creationId xmlns:p14="http://schemas.microsoft.com/office/powerpoint/2010/main" val="937923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 Troodos Geo Park: </a:t>
            </a:r>
            <a:r>
              <a:rPr lang="en-US" sz="3200" dirty="0">
                <a:solidFill>
                  <a:srgbClr val="00B050"/>
                </a:solidFill>
              </a:rPr>
              <a:t>Geo Sites</a:t>
            </a:r>
            <a:r>
              <a:rPr lang="en-US" sz="3200" dirty="0"/>
              <a:t/>
            </a:r>
            <a:br>
              <a:rPr lang="en-US" sz="3200" dirty="0"/>
            </a:br>
            <a:r>
              <a:rPr lang="en-GB" sz="3200" b="1" i="1" dirty="0"/>
              <a:t>“Oceanic whispers on high altitude”</a:t>
            </a:r>
            <a:endParaRPr lang="en-GB" sz="3200" dirty="0"/>
          </a:p>
        </p:txBody>
      </p:sp>
      <p:sp>
        <p:nvSpPr>
          <p:cNvPr id="3" name="Content Placeholder 2"/>
          <p:cNvSpPr>
            <a:spLocks noGrp="1"/>
          </p:cNvSpPr>
          <p:nvPr>
            <p:ph idx="1"/>
          </p:nvPr>
        </p:nvSpPr>
        <p:spPr>
          <a:xfrm>
            <a:off x="838200" y="1948174"/>
            <a:ext cx="2857107" cy="4351338"/>
          </a:xfrm>
        </p:spPr>
        <p:txBody>
          <a:bodyPr>
            <a:noAutofit/>
          </a:bodyPr>
          <a:lstStyle/>
          <a:p>
            <a:pPr algn="just"/>
            <a:r>
              <a:rPr lang="en-GB" sz="1400" dirty="0"/>
              <a:t>Designated as a UNESCO Global Geo Park in 2015</a:t>
            </a:r>
          </a:p>
          <a:p>
            <a:pPr algn="just"/>
            <a:r>
              <a:rPr lang="en-GB" sz="1400" dirty="0"/>
              <a:t>The </a:t>
            </a:r>
            <a:r>
              <a:rPr lang="en-GB" sz="1400" b="1" dirty="0">
                <a:solidFill>
                  <a:srgbClr val="00B050"/>
                </a:solidFill>
              </a:rPr>
              <a:t>Troodos ophiolite </a:t>
            </a:r>
            <a:r>
              <a:rPr lang="en-GB" sz="1400" dirty="0">
                <a:solidFill>
                  <a:srgbClr val="00B050"/>
                </a:solidFill>
              </a:rPr>
              <a:t>is internationally known amongst geoscientists </a:t>
            </a:r>
            <a:r>
              <a:rPr lang="en-GB" sz="1400" dirty="0"/>
              <a:t>for its stratigraphic completeness and well-preserved and well-exposed plutonic, intrusive, volcanic rocks and chemical sediments. </a:t>
            </a:r>
          </a:p>
          <a:p>
            <a:pPr algn="just"/>
            <a:r>
              <a:rPr lang="en-GB" sz="1400" dirty="0"/>
              <a:t>Formed 92 million years ago in the </a:t>
            </a:r>
            <a:r>
              <a:rPr lang="en-GB" sz="1400" dirty="0" err="1"/>
              <a:t>Neotethys</a:t>
            </a:r>
            <a:r>
              <a:rPr lang="en-GB" sz="1400" dirty="0"/>
              <a:t> Ocean by seafloor spreading above a subduction zone, it was uplifted and placed in a dome structure by the collision between the Eurasian and African plates. </a:t>
            </a:r>
          </a:p>
          <a:p>
            <a:pPr algn="just"/>
            <a:r>
              <a:rPr lang="en-US" sz="1400" dirty="0"/>
              <a:t>Offers a large number and variety of geo sites and mines to visit </a:t>
            </a:r>
            <a:endParaRPr lang="en-GB" sz="1400" dirty="0"/>
          </a:p>
        </p:txBody>
      </p:sp>
      <p:pic>
        <p:nvPicPr>
          <p:cNvPr id="6" name="Picture 5"/>
          <p:cNvPicPr>
            <a:picLocks noChangeAspect="1"/>
          </p:cNvPicPr>
          <p:nvPr/>
        </p:nvPicPr>
        <p:blipFill>
          <a:blip r:embed="rId3"/>
          <a:stretch>
            <a:fillRect/>
          </a:stretch>
        </p:blipFill>
        <p:spPr>
          <a:xfrm>
            <a:off x="3986223" y="1825625"/>
            <a:ext cx="7250528" cy="4197237"/>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3986224" y="1825625"/>
            <a:ext cx="1567890" cy="982095"/>
          </a:xfrm>
          <a:prstGeom prst="rect">
            <a:avLst/>
          </a:prstGeom>
          <a:ln>
            <a:solidFill>
              <a:schemeClr val="tx1"/>
            </a:solidFill>
          </a:ln>
        </p:spPr>
      </p:pic>
    </p:spTree>
    <p:extLst>
      <p:ext uri="{BB962C8B-B14F-4D97-AF65-F5344CB8AC3E}">
        <p14:creationId xmlns:p14="http://schemas.microsoft.com/office/powerpoint/2010/main" val="113757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 Troodos Geo Park: </a:t>
            </a:r>
            <a:r>
              <a:rPr lang="en-US" sz="3200" dirty="0">
                <a:solidFill>
                  <a:srgbClr val="00B050"/>
                </a:solidFill>
              </a:rPr>
              <a:t>Geo Sites</a:t>
            </a:r>
            <a:r>
              <a:rPr lang="en-US" sz="3200" dirty="0"/>
              <a:t/>
            </a:r>
            <a:br>
              <a:rPr lang="en-US" sz="3200" dirty="0"/>
            </a:br>
            <a:r>
              <a:rPr lang="en-GB" sz="3200" b="1" i="1" dirty="0"/>
              <a:t>“Oceanic whispers on high altitude”</a:t>
            </a:r>
            <a:endParaRPr lang="en-GB" sz="3200" dirty="0"/>
          </a:p>
        </p:txBody>
      </p:sp>
      <p:sp>
        <p:nvSpPr>
          <p:cNvPr id="3" name="Content Placeholder 2"/>
          <p:cNvSpPr>
            <a:spLocks noGrp="1"/>
          </p:cNvSpPr>
          <p:nvPr>
            <p:ph idx="1"/>
          </p:nvPr>
        </p:nvSpPr>
        <p:spPr>
          <a:xfrm>
            <a:off x="4221974" y="2092547"/>
            <a:ext cx="3363798" cy="4723238"/>
          </a:xfrm>
        </p:spPr>
        <p:txBody>
          <a:bodyPr>
            <a:normAutofit/>
          </a:bodyPr>
          <a:lstStyle/>
          <a:p>
            <a:pPr marL="0" indent="0" algn="just">
              <a:buNone/>
            </a:pPr>
            <a:r>
              <a:rPr lang="en-GB" sz="1400" dirty="0"/>
              <a:t>The ophiolite is a fragment of a </a:t>
            </a:r>
            <a:r>
              <a:rPr lang="en-GB" sz="1400" dirty="0">
                <a:solidFill>
                  <a:srgbClr val="00B050"/>
                </a:solidFill>
              </a:rPr>
              <a:t>fully developed oceanic crust</a:t>
            </a:r>
            <a:r>
              <a:rPr lang="en-GB" sz="1400" dirty="0"/>
              <a:t>, consisting of plutonic, intrusive and volcanic rocks and chemical sediments. Geo sites include:</a:t>
            </a:r>
          </a:p>
          <a:p>
            <a:pPr algn="just">
              <a:buFont typeface="Wingdings" panose="05000000000000000000" pitchFamily="2" charset="2"/>
              <a:buChar char="ü"/>
            </a:pPr>
            <a:r>
              <a:rPr lang="en-GB" sz="1400" dirty="0"/>
              <a:t>asbestos mine in the </a:t>
            </a:r>
            <a:r>
              <a:rPr lang="en-GB" sz="1400" dirty="0" err="1"/>
              <a:t>serpentinite</a:t>
            </a:r>
            <a:endParaRPr lang="en-GB" sz="1400" dirty="0"/>
          </a:p>
          <a:p>
            <a:pPr algn="just">
              <a:buFont typeface="Wingdings" panose="05000000000000000000" pitchFamily="2" charset="2"/>
              <a:buChar char="ü"/>
            </a:pPr>
            <a:r>
              <a:rPr lang="en-GB" sz="1400" dirty="0"/>
              <a:t>chromite mining galleries in the </a:t>
            </a:r>
            <a:r>
              <a:rPr lang="en-GB" sz="1400" dirty="0" err="1"/>
              <a:t>dunite</a:t>
            </a:r>
            <a:endParaRPr lang="en-GB" sz="1400" dirty="0"/>
          </a:p>
          <a:p>
            <a:pPr algn="just">
              <a:buFont typeface="Wingdings" panose="05000000000000000000" pitchFamily="2" charset="2"/>
              <a:buChar char="ü"/>
            </a:pPr>
            <a:r>
              <a:rPr lang="en-GB" sz="1400" dirty="0"/>
              <a:t>ancient copper slag heaps around the copper mines in the pillow lavas</a:t>
            </a:r>
          </a:p>
          <a:p>
            <a:pPr algn="just">
              <a:buFont typeface="Wingdings" panose="05000000000000000000" pitchFamily="2" charset="2"/>
              <a:buChar char="ü"/>
            </a:pPr>
            <a:r>
              <a:rPr lang="en-GB" sz="1400" dirty="0"/>
              <a:t> extensive parallel dyke landscapes</a:t>
            </a:r>
          </a:p>
          <a:p>
            <a:pPr algn="just">
              <a:buFont typeface="Wingdings" panose="05000000000000000000" pitchFamily="2" charset="2"/>
              <a:buChar char="ü"/>
            </a:pPr>
            <a:r>
              <a:rPr lang="en-GB" sz="1400" dirty="0"/>
              <a:t>spreading </a:t>
            </a:r>
            <a:r>
              <a:rPr lang="en-GB" sz="1400" dirty="0" err="1"/>
              <a:t>center</a:t>
            </a:r>
            <a:r>
              <a:rPr lang="en-GB" sz="1400" dirty="0"/>
              <a:t> graben valleys </a:t>
            </a:r>
          </a:p>
          <a:p>
            <a:pPr algn="just">
              <a:buFont typeface="Wingdings" panose="05000000000000000000" pitchFamily="2" charset="2"/>
              <a:buChar char="ü"/>
            </a:pPr>
            <a:r>
              <a:rPr lang="en-GB" sz="1400" dirty="0"/>
              <a:t>fossilized transform faults </a:t>
            </a:r>
          </a:p>
          <a:p>
            <a:pPr marL="0" indent="0" algn="just">
              <a:buNone/>
            </a:pPr>
            <a:r>
              <a:rPr lang="en-GB" sz="1400" dirty="0"/>
              <a:t>Geo sites of the Troodos Geo Park constitute an important geodiversity, with significant contributions to the development of </a:t>
            </a:r>
            <a:r>
              <a:rPr lang="en-GB" sz="1400" i="1" dirty="0"/>
              <a:t>plate tectonic and ocean spreading theories </a:t>
            </a:r>
            <a:r>
              <a:rPr lang="en-GB" sz="1400" dirty="0"/>
              <a:t>as we know it today.</a:t>
            </a:r>
          </a:p>
          <a:p>
            <a:endParaRPr lang="en-GB" sz="2400" dirty="0"/>
          </a:p>
        </p:txBody>
      </p:sp>
      <p:pic>
        <p:nvPicPr>
          <p:cNvPr id="4" name="Picture 14" descr="Fantastic exposed and tilted pillow lavas on the high road from Katos Pyrgos to Pomos, June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51" y="1807943"/>
            <a:ext cx="3050116" cy="4424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rettymap.gr/troodos/geosites/media/pictures/geosite-3-lower-pillow-lavas-maroullena-ri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016" y="2352789"/>
            <a:ext cx="3042365" cy="21626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www.prettymap.gr/troodos/geosites/media/pictures/geosite-33-plagiogranite-in-diabase-dyk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6416" y="375706"/>
            <a:ext cx="2981198" cy="21363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6851" y="6232289"/>
            <a:ext cx="2375555" cy="261610"/>
          </a:xfrm>
          <a:prstGeom prst="rect">
            <a:avLst/>
          </a:prstGeom>
          <a:noFill/>
        </p:spPr>
        <p:txBody>
          <a:bodyPr wrap="square" rtlCol="0">
            <a:spAutoFit/>
          </a:bodyPr>
          <a:lstStyle/>
          <a:p>
            <a:r>
              <a:rPr lang="en-US" sz="1100" b="1" dirty="0"/>
              <a:t>Exposed pillow lavas</a:t>
            </a:r>
            <a:endParaRPr lang="en-GB" sz="1100" b="1" dirty="0"/>
          </a:p>
        </p:txBody>
      </p:sp>
      <p:pic>
        <p:nvPicPr>
          <p:cNvPr id="1042" name="Picture 18" descr="Exposed dyke intrusion  in cutting on the road around the Kokkina enclave, June 2012, Cypr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9279" y="4422267"/>
            <a:ext cx="2991102" cy="19089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415421" y="6179124"/>
            <a:ext cx="3074960" cy="261610"/>
          </a:xfrm>
          <a:prstGeom prst="rect">
            <a:avLst/>
          </a:prstGeom>
          <a:solidFill>
            <a:schemeClr val="bg1"/>
          </a:solidFill>
        </p:spPr>
        <p:txBody>
          <a:bodyPr wrap="square" rtlCol="0">
            <a:spAutoFit/>
          </a:bodyPr>
          <a:lstStyle/>
          <a:p>
            <a:r>
              <a:rPr lang="en-US" sz="1100" b="1" dirty="0"/>
              <a:t>Exposed dyke intrusion</a:t>
            </a:r>
            <a:endParaRPr lang="en-GB" sz="1100" b="1" dirty="0"/>
          </a:p>
        </p:txBody>
      </p:sp>
      <p:sp>
        <p:nvSpPr>
          <p:cNvPr id="21" name="TextBox 20"/>
          <p:cNvSpPr txBox="1"/>
          <p:nvPr/>
        </p:nvSpPr>
        <p:spPr>
          <a:xfrm>
            <a:off x="8428465" y="4152508"/>
            <a:ext cx="3061915" cy="261610"/>
          </a:xfrm>
          <a:prstGeom prst="rect">
            <a:avLst/>
          </a:prstGeom>
          <a:solidFill>
            <a:schemeClr val="bg1"/>
          </a:solidFill>
        </p:spPr>
        <p:txBody>
          <a:bodyPr wrap="square" rtlCol="0">
            <a:spAutoFit/>
          </a:bodyPr>
          <a:lstStyle/>
          <a:p>
            <a:r>
              <a:rPr lang="en-US" sz="1100" b="1" dirty="0"/>
              <a:t>Lower pillow lavas with near vertical dykes </a:t>
            </a:r>
            <a:endParaRPr lang="en-GB" sz="1100" b="1" dirty="0"/>
          </a:p>
        </p:txBody>
      </p:sp>
      <p:sp>
        <p:nvSpPr>
          <p:cNvPr id="22" name="TextBox 21"/>
          <p:cNvSpPr txBox="1"/>
          <p:nvPr/>
        </p:nvSpPr>
        <p:spPr>
          <a:xfrm>
            <a:off x="8391453" y="2140285"/>
            <a:ext cx="3283362" cy="253916"/>
          </a:xfrm>
          <a:prstGeom prst="rect">
            <a:avLst/>
          </a:prstGeom>
          <a:solidFill>
            <a:schemeClr val="bg1"/>
          </a:solidFill>
        </p:spPr>
        <p:txBody>
          <a:bodyPr wrap="square" rtlCol="0">
            <a:spAutoFit/>
          </a:bodyPr>
          <a:lstStyle/>
          <a:p>
            <a:r>
              <a:rPr lang="en-US" sz="1050" b="1" dirty="0" err="1"/>
              <a:t>Plagiogranite</a:t>
            </a:r>
            <a:r>
              <a:rPr lang="en-US" sz="1050" b="1" dirty="0"/>
              <a:t> in diabase dykes with magma intrusion </a:t>
            </a:r>
            <a:endParaRPr lang="en-GB" sz="1050" b="1" dirty="0"/>
          </a:p>
        </p:txBody>
      </p:sp>
    </p:spTree>
    <p:extLst>
      <p:ext uri="{BB962C8B-B14F-4D97-AF65-F5344CB8AC3E}">
        <p14:creationId xmlns:p14="http://schemas.microsoft.com/office/powerpoint/2010/main" val="1616080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 Troodos Geo Park: </a:t>
            </a:r>
            <a:r>
              <a:rPr lang="en-US" sz="3200" dirty="0">
                <a:solidFill>
                  <a:srgbClr val="00B050"/>
                </a:solidFill>
              </a:rPr>
              <a:t>Geo Sites (Examples)</a:t>
            </a:r>
            <a:r>
              <a:rPr lang="en-US" sz="3200" dirty="0"/>
              <a:t/>
            </a:r>
            <a:br>
              <a:rPr lang="en-US" sz="3200" dirty="0"/>
            </a:br>
            <a:r>
              <a:rPr lang="en-GB" sz="3200" b="1" i="1" dirty="0"/>
              <a:t>“Oceanic whispers on high altitude”</a:t>
            </a:r>
            <a:endParaRPr lang="en-GB" sz="3200" dirty="0"/>
          </a:p>
        </p:txBody>
      </p:sp>
      <p:sp>
        <p:nvSpPr>
          <p:cNvPr id="3" name="Content Placeholder 2"/>
          <p:cNvSpPr>
            <a:spLocks noGrp="1"/>
          </p:cNvSpPr>
          <p:nvPr>
            <p:ph idx="1"/>
          </p:nvPr>
        </p:nvSpPr>
        <p:spPr>
          <a:xfrm>
            <a:off x="988218" y="1900923"/>
            <a:ext cx="2791120" cy="1586976"/>
          </a:xfrm>
        </p:spPr>
        <p:txBody>
          <a:bodyPr>
            <a:normAutofit/>
          </a:bodyPr>
          <a:lstStyle/>
          <a:p>
            <a:pPr marL="0" indent="0" algn="just">
              <a:buNone/>
            </a:pPr>
            <a:r>
              <a:rPr lang="en-GB" sz="1400" b="1" dirty="0" err="1"/>
              <a:t>Dunite</a:t>
            </a:r>
            <a:r>
              <a:rPr lang="en-GB" sz="1400" b="1" dirty="0"/>
              <a:t> with chromite (1): </a:t>
            </a:r>
            <a:r>
              <a:rPr lang="en-GB" sz="1400" dirty="0"/>
              <a:t>A </a:t>
            </a:r>
            <a:r>
              <a:rPr lang="en-GB" sz="1400" dirty="0" err="1"/>
              <a:t>dunite</a:t>
            </a:r>
            <a:r>
              <a:rPr lang="en-GB" sz="1400" dirty="0"/>
              <a:t> body in </a:t>
            </a:r>
            <a:r>
              <a:rPr lang="en-GB" sz="1400" dirty="0" err="1"/>
              <a:t>harzburgite</a:t>
            </a:r>
            <a:r>
              <a:rPr lang="en-GB" sz="1400" dirty="0"/>
              <a:t> with a distinctive occurrence of banded chromite (</a:t>
            </a:r>
            <a:r>
              <a:rPr lang="en-GB" sz="1400" dirty="0" err="1"/>
              <a:t>schlieren</a:t>
            </a:r>
            <a:r>
              <a:rPr lang="en-GB" sz="1400" dirty="0"/>
              <a:t>).</a:t>
            </a:r>
          </a:p>
        </p:txBody>
      </p:sp>
      <p:pic>
        <p:nvPicPr>
          <p:cNvPr id="1030" name="Picture 6" descr="https://www.prettymap.gr/troodos/geosites/media/pictures/geosite-6-dunite-with-chrom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28" y="2950590"/>
            <a:ext cx="3387415" cy="26352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ttps://www.prettymap.gr/troodos/geosites/media/pictures/geosite-22-chalks-and-cherts.png"/>
          <p:cNvPicPr>
            <a:picLocks noChangeAspect="1" noChangeArrowheads="1"/>
          </p:cNvPicPr>
          <p:nvPr/>
        </p:nvPicPr>
        <p:blipFill rotWithShape="1">
          <a:blip r:embed="rId4">
            <a:extLst>
              <a:ext uri="{28A0092B-C50C-407E-A947-70E740481C1C}">
                <a14:useLocalDpi xmlns:a14="http://schemas.microsoft.com/office/drawing/2010/main" val="0"/>
              </a:ext>
            </a:extLst>
          </a:blip>
          <a:srcRect l="868" t="4749" r="833" b="3746"/>
          <a:stretch/>
        </p:blipFill>
        <p:spPr bwMode="auto">
          <a:xfrm>
            <a:off x="4667367" y="3433206"/>
            <a:ext cx="3225644" cy="21934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https://www.prettymap.gr/troodos/geosites/media/pictures/geosite-50-sulphur-springs-kalopanagiot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5693" y="3319366"/>
            <a:ext cx="3161096" cy="22664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2230" y="5269063"/>
            <a:ext cx="390413" cy="307777"/>
          </a:xfrm>
          <a:prstGeom prst="rect">
            <a:avLst/>
          </a:prstGeom>
          <a:solidFill>
            <a:schemeClr val="bg1"/>
          </a:solidFill>
          <a:ln>
            <a:solidFill>
              <a:schemeClr val="tx1"/>
            </a:solidFill>
          </a:ln>
        </p:spPr>
        <p:txBody>
          <a:bodyPr wrap="square" rtlCol="0">
            <a:spAutoFit/>
          </a:bodyPr>
          <a:lstStyle/>
          <a:p>
            <a:r>
              <a:rPr lang="en-US" sz="1400" b="1" dirty="0"/>
              <a:t>1</a:t>
            </a:r>
            <a:endParaRPr lang="en-GB" sz="1400" b="1" dirty="0"/>
          </a:p>
        </p:txBody>
      </p:sp>
      <p:sp>
        <p:nvSpPr>
          <p:cNvPr id="12" name="TextBox 11"/>
          <p:cNvSpPr txBox="1"/>
          <p:nvPr/>
        </p:nvSpPr>
        <p:spPr>
          <a:xfrm>
            <a:off x="7500635" y="5318610"/>
            <a:ext cx="388999" cy="307777"/>
          </a:xfrm>
          <a:prstGeom prst="rect">
            <a:avLst/>
          </a:prstGeom>
          <a:solidFill>
            <a:schemeClr val="bg1"/>
          </a:solidFill>
          <a:ln>
            <a:solidFill>
              <a:schemeClr val="tx1"/>
            </a:solidFill>
          </a:ln>
        </p:spPr>
        <p:txBody>
          <a:bodyPr wrap="square" rtlCol="0">
            <a:spAutoFit/>
          </a:bodyPr>
          <a:lstStyle/>
          <a:p>
            <a:r>
              <a:rPr lang="en-US" sz="1400" b="1" dirty="0"/>
              <a:t>2</a:t>
            </a:r>
            <a:endParaRPr lang="en-GB" sz="1400" b="1" dirty="0"/>
          </a:p>
        </p:txBody>
      </p:sp>
      <p:sp>
        <p:nvSpPr>
          <p:cNvPr id="13" name="TextBox 12"/>
          <p:cNvSpPr txBox="1"/>
          <p:nvPr/>
        </p:nvSpPr>
        <p:spPr>
          <a:xfrm>
            <a:off x="10897384" y="5278048"/>
            <a:ext cx="380999" cy="307777"/>
          </a:xfrm>
          <a:prstGeom prst="rect">
            <a:avLst/>
          </a:prstGeom>
          <a:solidFill>
            <a:schemeClr val="bg1"/>
          </a:solidFill>
          <a:ln>
            <a:solidFill>
              <a:schemeClr val="tx1"/>
            </a:solidFill>
          </a:ln>
        </p:spPr>
        <p:txBody>
          <a:bodyPr wrap="square" rtlCol="0">
            <a:spAutoFit/>
          </a:bodyPr>
          <a:lstStyle/>
          <a:p>
            <a:r>
              <a:rPr lang="en-US" sz="1400" b="1" dirty="0"/>
              <a:t>3</a:t>
            </a:r>
            <a:endParaRPr lang="en-GB" sz="1400" b="1" dirty="0"/>
          </a:p>
        </p:txBody>
      </p:sp>
      <p:sp>
        <p:nvSpPr>
          <p:cNvPr id="14" name="Content Placeholder 2"/>
          <p:cNvSpPr txBox="1">
            <a:spLocks/>
          </p:cNvSpPr>
          <p:nvPr/>
        </p:nvSpPr>
        <p:spPr>
          <a:xfrm>
            <a:off x="4580722" y="1888213"/>
            <a:ext cx="3283043" cy="1813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400" b="1" dirty="0"/>
              <a:t>Bedded chalks with </a:t>
            </a:r>
            <a:r>
              <a:rPr lang="en-GB" sz="1400" b="1" dirty="0" err="1"/>
              <a:t>cherts</a:t>
            </a:r>
            <a:r>
              <a:rPr lang="en-GB" sz="1400" b="1" dirty="0"/>
              <a:t> </a:t>
            </a:r>
            <a:r>
              <a:rPr lang="en-GB" sz="1400" dirty="0"/>
              <a:t>(2):  The influx of foraminifera and radiolarian rich </a:t>
            </a:r>
            <a:r>
              <a:rPr lang="en-GB" sz="1400" dirty="0" err="1"/>
              <a:t>calcilutites</a:t>
            </a:r>
            <a:r>
              <a:rPr lang="en-GB" sz="1400" dirty="0"/>
              <a:t> within a pelagic carbonate slope-basin setting near the carbonate compensation depth (CCD), formed both chalk and </a:t>
            </a:r>
            <a:r>
              <a:rPr lang="en-GB" sz="1400" dirty="0" err="1"/>
              <a:t>chert</a:t>
            </a:r>
            <a:r>
              <a:rPr lang="en-GB" sz="1400" dirty="0"/>
              <a:t> deposits during Early to Middle Eocene period (56-41 MYA). </a:t>
            </a:r>
          </a:p>
        </p:txBody>
      </p:sp>
      <p:sp>
        <p:nvSpPr>
          <p:cNvPr id="15" name="Content Placeholder 2"/>
          <p:cNvSpPr txBox="1">
            <a:spLocks/>
          </p:cNvSpPr>
          <p:nvPr/>
        </p:nvSpPr>
        <p:spPr>
          <a:xfrm>
            <a:off x="8031129" y="1900923"/>
            <a:ext cx="3110845" cy="1787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400" b="1" dirty="0"/>
              <a:t>The </a:t>
            </a:r>
            <a:r>
              <a:rPr lang="en-GB" sz="1400" b="1" dirty="0" err="1"/>
              <a:t>Sulfur</a:t>
            </a:r>
            <a:r>
              <a:rPr lang="en-GB" sz="1400" b="1" dirty="0"/>
              <a:t> springs of </a:t>
            </a:r>
            <a:r>
              <a:rPr lang="en-GB" sz="1400" b="1" dirty="0" err="1"/>
              <a:t>Kalopanagiotis</a:t>
            </a:r>
            <a:r>
              <a:rPr lang="en-GB" sz="1400" b="1" dirty="0"/>
              <a:t> </a:t>
            </a:r>
            <a:r>
              <a:rPr lang="en-GB" sz="1400" dirty="0"/>
              <a:t>(3): These 11 springs along the river valley are a unique phenomenon, not found elsewhere on the island. The therapeutic properties of the spring waters were known since antiquity. </a:t>
            </a:r>
          </a:p>
        </p:txBody>
      </p:sp>
    </p:spTree>
    <p:extLst>
      <p:ext uri="{BB962C8B-B14F-4D97-AF65-F5344CB8AC3E}">
        <p14:creationId xmlns:p14="http://schemas.microsoft.com/office/powerpoint/2010/main" val="53992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320"/>
          <a:stretch/>
        </p:blipFill>
        <p:spPr>
          <a:xfrm>
            <a:off x="3917568" y="1980099"/>
            <a:ext cx="7436232" cy="4121450"/>
          </a:xfrm>
          <a:prstGeom prst="rect">
            <a:avLst/>
          </a:prstGeom>
          <a:ln>
            <a:solidFill>
              <a:schemeClr val="tx1"/>
            </a:solidFill>
          </a:ln>
        </p:spPr>
      </p:pic>
      <p:sp>
        <p:nvSpPr>
          <p:cNvPr id="5" name="Content Placeholder 2"/>
          <p:cNvSpPr>
            <a:spLocks noGrp="1"/>
          </p:cNvSpPr>
          <p:nvPr>
            <p:ph idx="1"/>
          </p:nvPr>
        </p:nvSpPr>
        <p:spPr>
          <a:xfrm>
            <a:off x="838200" y="2230978"/>
            <a:ext cx="2960016" cy="4351338"/>
          </a:xfrm>
        </p:spPr>
        <p:txBody>
          <a:bodyPr>
            <a:noAutofit/>
          </a:bodyPr>
          <a:lstStyle/>
          <a:p>
            <a:pPr algn="just"/>
            <a:r>
              <a:rPr lang="en-GB" sz="1400" dirty="0"/>
              <a:t>The Troodos UNESCO Global Geo Park includes 12 mining sites that had been in use during various parts of history</a:t>
            </a:r>
          </a:p>
          <a:p>
            <a:pPr algn="just"/>
            <a:r>
              <a:rPr lang="en-GB" sz="1400" dirty="0"/>
              <a:t>Asbestos and umber were exploited since antiquity but it was the production and trade of copper from the Cyprus-type massive sulphide deposits that made Cyprus synonymous with copper. </a:t>
            </a:r>
          </a:p>
          <a:p>
            <a:pPr algn="just"/>
            <a:r>
              <a:rPr lang="en-US" sz="1400" dirty="0"/>
              <a:t>In addition to copper and sulfur, there are also chromite and asbestos mines. </a:t>
            </a:r>
            <a:r>
              <a:rPr lang="en-GB" sz="1400" dirty="0"/>
              <a:t>The Asbestos mine is the biggest deposit of chrysotile asbestos in Europe.</a:t>
            </a:r>
            <a:r>
              <a:rPr lang="en-US" sz="1400" dirty="0"/>
              <a:t> </a:t>
            </a:r>
            <a:endParaRPr lang="en-GB" sz="1400" dirty="0"/>
          </a:p>
          <a:p>
            <a:pPr algn="just"/>
            <a:endParaRPr lang="en-GB" sz="1400" dirty="0"/>
          </a:p>
        </p:txBody>
      </p:sp>
      <p:sp>
        <p:nvSpPr>
          <p:cNvPr id="7" name="Title 1"/>
          <p:cNvSpPr>
            <a:spLocks noGrp="1"/>
          </p:cNvSpPr>
          <p:nvPr>
            <p:ph type="title"/>
          </p:nvPr>
        </p:nvSpPr>
        <p:spPr>
          <a:xfrm>
            <a:off x="838200" y="365125"/>
            <a:ext cx="10515600" cy="1325563"/>
          </a:xfrm>
        </p:spPr>
        <p:txBody>
          <a:bodyPr>
            <a:normAutofit/>
          </a:bodyPr>
          <a:lstStyle/>
          <a:p>
            <a:r>
              <a:rPr lang="en-US" sz="3200" dirty="0"/>
              <a:t>2. Troodos Geo Park: </a:t>
            </a:r>
            <a:r>
              <a:rPr lang="en-US" sz="3200" dirty="0">
                <a:solidFill>
                  <a:srgbClr val="00B050"/>
                </a:solidFill>
              </a:rPr>
              <a:t>Mines</a:t>
            </a:r>
            <a:r>
              <a:rPr lang="en-US" sz="3200" dirty="0"/>
              <a:t/>
            </a:r>
            <a:br>
              <a:rPr lang="en-US" sz="3200" dirty="0"/>
            </a:br>
            <a:r>
              <a:rPr lang="en-GB" sz="3200" b="1" i="1" dirty="0"/>
              <a:t>“Oceanic whispers on high altitude”</a:t>
            </a:r>
            <a:endParaRPr lang="en-GB" sz="3200" dirty="0"/>
          </a:p>
        </p:txBody>
      </p:sp>
      <p:pic>
        <p:nvPicPr>
          <p:cNvPr id="8" name="Picture 7"/>
          <p:cNvPicPr>
            <a:picLocks noChangeAspect="1"/>
          </p:cNvPicPr>
          <p:nvPr/>
        </p:nvPicPr>
        <p:blipFill>
          <a:blip r:embed="rId4"/>
          <a:stretch>
            <a:fillRect/>
          </a:stretch>
        </p:blipFill>
        <p:spPr>
          <a:xfrm>
            <a:off x="3917568" y="4892511"/>
            <a:ext cx="1905460" cy="1209038"/>
          </a:xfrm>
          <a:prstGeom prst="rect">
            <a:avLst/>
          </a:prstGeom>
          <a:ln>
            <a:solidFill>
              <a:schemeClr val="tx1"/>
            </a:solidFill>
          </a:ln>
        </p:spPr>
      </p:pic>
    </p:spTree>
    <p:extLst>
      <p:ext uri="{BB962C8B-B14F-4D97-AF65-F5344CB8AC3E}">
        <p14:creationId xmlns:p14="http://schemas.microsoft.com/office/powerpoint/2010/main" val="335924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https://www.prettymap.gr/troodos/geosites/media/pictures/mine-9-hadjipavlou-m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8093" y="365125"/>
            <a:ext cx="3797359" cy="2943074"/>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2" descr="Scenic view of the Alestos m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991" y="3434316"/>
            <a:ext cx="3912584" cy="3154427"/>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200" dirty="0"/>
              <a:t>2. Troodos Geo Park: </a:t>
            </a:r>
            <a:r>
              <a:rPr lang="en-US" sz="3200" dirty="0">
                <a:solidFill>
                  <a:srgbClr val="00B050"/>
                </a:solidFill>
              </a:rPr>
              <a:t>Mines</a:t>
            </a:r>
            <a:r>
              <a:rPr lang="en-US" sz="3200" dirty="0"/>
              <a:t/>
            </a:r>
            <a:br>
              <a:rPr lang="en-US" sz="3200" dirty="0"/>
            </a:br>
            <a:r>
              <a:rPr lang="en-GB" sz="3200" b="1" i="1" dirty="0"/>
              <a:t>“Oceanic whispers on high altitude”</a:t>
            </a:r>
            <a:endParaRPr lang="en-GB" sz="3200" dirty="0"/>
          </a:p>
        </p:txBody>
      </p:sp>
      <p:pic>
        <p:nvPicPr>
          <p:cNvPr id="11" name="Picture 4" descr="Blog - International Leadership Assoc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97" y="3067616"/>
            <a:ext cx="5441673" cy="35211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2" descr="Skouriotissa mine slag heap (Archaeological s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8820" y="3876471"/>
            <a:ext cx="2604992" cy="230681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28727" y="3646966"/>
            <a:ext cx="2347963" cy="761587"/>
          </a:xfrm>
        </p:spPr>
        <p:txBody>
          <a:bodyPr>
            <a:noAutofit/>
          </a:bodyPr>
          <a:lstStyle/>
          <a:p>
            <a:pPr marL="0" indent="0" algn="just">
              <a:buNone/>
            </a:pPr>
            <a:r>
              <a:rPr lang="en-GB" sz="1400" dirty="0">
                <a:solidFill>
                  <a:schemeClr val="bg1"/>
                </a:solidFill>
              </a:rPr>
              <a:t>The ancient Cypriots were experienced miners and skilful metallurgists and they discovered almost all copper ore bodies which have been exploited in modern years. The largest slag heap, (2,000,000 tons), is the remarkable waste of the metallurgical treatment and is dated since the </a:t>
            </a:r>
            <a:r>
              <a:rPr lang="en-GB" sz="1400" b="1" dirty="0">
                <a:solidFill>
                  <a:srgbClr val="92D050"/>
                </a:solidFill>
              </a:rPr>
              <a:t>Early Byzantine </a:t>
            </a:r>
            <a:r>
              <a:rPr lang="en-GB" sz="1400" dirty="0">
                <a:solidFill>
                  <a:schemeClr val="bg1"/>
                </a:solidFill>
              </a:rPr>
              <a:t>period (4th - 7th centuries A.D.). </a:t>
            </a:r>
          </a:p>
        </p:txBody>
      </p:sp>
      <p:sp>
        <p:nvSpPr>
          <p:cNvPr id="12" name="TextBox 11"/>
          <p:cNvSpPr txBox="1"/>
          <p:nvPr/>
        </p:nvSpPr>
        <p:spPr>
          <a:xfrm>
            <a:off x="8807485" y="6300243"/>
            <a:ext cx="2134369" cy="261610"/>
          </a:xfrm>
          <a:prstGeom prst="rect">
            <a:avLst/>
          </a:prstGeom>
          <a:solidFill>
            <a:schemeClr val="bg1"/>
          </a:solidFill>
        </p:spPr>
        <p:txBody>
          <a:bodyPr wrap="square" rtlCol="0">
            <a:spAutoFit/>
          </a:bodyPr>
          <a:lstStyle/>
          <a:p>
            <a:r>
              <a:rPr lang="en-US" sz="1100" b="1" dirty="0"/>
              <a:t>A copper mine (</a:t>
            </a:r>
            <a:r>
              <a:rPr lang="en-US" sz="1100" b="1" dirty="0" err="1"/>
              <a:t>Alestos</a:t>
            </a:r>
            <a:r>
              <a:rPr lang="en-US" sz="1100" b="1" dirty="0"/>
              <a:t> mine)</a:t>
            </a:r>
            <a:endParaRPr lang="en-GB" sz="1100" b="1" dirty="0"/>
          </a:p>
        </p:txBody>
      </p:sp>
      <p:sp>
        <p:nvSpPr>
          <p:cNvPr id="13" name="TextBox 12"/>
          <p:cNvSpPr txBox="1"/>
          <p:nvPr/>
        </p:nvSpPr>
        <p:spPr>
          <a:xfrm>
            <a:off x="8608862" y="3067616"/>
            <a:ext cx="2343625" cy="261610"/>
          </a:xfrm>
          <a:prstGeom prst="rect">
            <a:avLst/>
          </a:prstGeom>
          <a:solidFill>
            <a:schemeClr val="bg1"/>
          </a:solidFill>
        </p:spPr>
        <p:txBody>
          <a:bodyPr wrap="square" rtlCol="0">
            <a:spAutoFit/>
          </a:bodyPr>
          <a:lstStyle/>
          <a:p>
            <a:r>
              <a:rPr lang="en-US" sz="1100" b="1" dirty="0"/>
              <a:t>A chromite mine (</a:t>
            </a:r>
            <a:r>
              <a:rPr lang="en-US" sz="1100" b="1" dirty="0" err="1"/>
              <a:t>Hadjipavlou</a:t>
            </a:r>
            <a:r>
              <a:rPr lang="en-US" sz="1100" b="1" dirty="0"/>
              <a:t> mine)</a:t>
            </a:r>
            <a:endParaRPr lang="en-GB" sz="1100" b="1" dirty="0"/>
          </a:p>
        </p:txBody>
      </p:sp>
      <p:sp>
        <p:nvSpPr>
          <p:cNvPr id="5" name="TextBox 4"/>
          <p:cNvSpPr txBox="1"/>
          <p:nvPr/>
        </p:nvSpPr>
        <p:spPr>
          <a:xfrm>
            <a:off x="1048648" y="3230139"/>
            <a:ext cx="4880344" cy="646331"/>
          </a:xfrm>
          <a:prstGeom prst="rect">
            <a:avLst/>
          </a:prstGeom>
          <a:noFill/>
        </p:spPr>
        <p:txBody>
          <a:bodyPr wrap="square" rtlCol="0">
            <a:spAutoFit/>
          </a:bodyPr>
          <a:lstStyle/>
          <a:p>
            <a:r>
              <a:rPr lang="en-GB" b="1" dirty="0" err="1">
                <a:solidFill>
                  <a:schemeClr val="bg1"/>
                </a:solidFill>
              </a:rPr>
              <a:t>Skouriotissa</a:t>
            </a:r>
            <a:r>
              <a:rPr lang="en-GB" b="1" dirty="0">
                <a:solidFill>
                  <a:schemeClr val="bg1"/>
                </a:solidFill>
              </a:rPr>
              <a:t> mine slag heap (Archaeological site)</a:t>
            </a:r>
          </a:p>
          <a:p>
            <a:endParaRPr lang="en-GB" dirty="0"/>
          </a:p>
        </p:txBody>
      </p:sp>
      <p:sp>
        <p:nvSpPr>
          <p:cNvPr id="6" name="TextBox 5"/>
          <p:cNvSpPr txBox="1"/>
          <p:nvPr/>
        </p:nvSpPr>
        <p:spPr>
          <a:xfrm>
            <a:off x="1028727" y="1916170"/>
            <a:ext cx="5139501" cy="646331"/>
          </a:xfrm>
          <a:prstGeom prst="rect">
            <a:avLst/>
          </a:prstGeom>
          <a:noFill/>
        </p:spPr>
        <p:txBody>
          <a:bodyPr wrap="square" rtlCol="0">
            <a:spAutoFit/>
          </a:bodyPr>
          <a:lstStyle/>
          <a:p>
            <a:r>
              <a:rPr lang="en-US" dirty="0"/>
              <a:t>Examples of mine sites situated within  the Troodos UNESCO Geo Park include:</a:t>
            </a:r>
            <a:endParaRPr lang="en-GB" dirty="0"/>
          </a:p>
        </p:txBody>
      </p:sp>
    </p:spTree>
    <p:extLst>
      <p:ext uri="{BB962C8B-B14F-4D97-AF65-F5344CB8AC3E}">
        <p14:creationId xmlns:p14="http://schemas.microsoft.com/office/powerpoint/2010/main" val="3514067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3" y="822781"/>
            <a:ext cx="10515600" cy="1325563"/>
          </a:xfrm>
        </p:spPr>
        <p:txBody>
          <a:bodyPr>
            <a:normAutofit/>
          </a:bodyPr>
          <a:lstStyle/>
          <a:p>
            <a:r>
              <a:rPr lang="en-US" sz="3200" dirty="0"/>
              <a:t>3. Cape Greco</a:t>
            </a:r>
            <a:r>
              <a:rPr lang="en-US" sz="4000" dirty="0"/>
              <a:t/>
            </a:r>
            <a:br>
              <a:rPr lang="en-US" sz="4000" dirty="0"/>
            </a:br>
            <a:r>
              <a:rPr lang="en-US" sz="2000" dirty="0"/>
              <a:t>-sea caves &amp; stone arches</a:t>
            </a:r>
            <a:endParaRPr lang="en-GB" sz="2000" dirty="0"/>
          </a:p>
        </p:txBody>
      </p:sp>
      <p:sp>
        <p:nvSpPr>
          <p:cNvPr id="3" name="Content Placeholder 2"/>
          <p:cNvSpPr>
            <a:spLocks noGrp="1"/>
          </p:cNvSpPr>
          <p:nvPr>
            <p:ph idx="1"/>
          </p:nvPr>
        </p:nvSpPr>
        <p:spPr>
          <a:xfrm>
            <a:off x="848833" y="2366250"/>
            <a:ext cx="2935563" cy="4351338"/>
          </a:xfrm>
        </p:spPr>
        <p:txBody>
          <a:bodyPr>
            <a:normAutofit/>
          </a:bodyPr>
          <a:lstStyle/>
          <a:p>
            <a:pPr algn="just"/>
            <a:r>
              <a:rPr lang="en-US" sz="1400" dirty="0"/>
              <a:t>Only a 1 hour and 10 minute drive from the capital</a:t>
            </a:r>
          </a:p>
          <a:p>
            <a:pPr algn="just"/>
            <a:r>
              <a:rPr lang="en-US" sz="1400" dirty="0"/>
              <a:t>Cape Greco National Park houses magnificent sea caves and stone arches</a:t>
            </a:r>
          </a:p>
          <a:p>
            <a:pPr algn="just"/>
            <a:r>
              <a:rPr lang="en-GB" sz="1400" dirty="0"/>
              <a:t>There are multiple hiking routes in Cape Greco, including one that forms part of the European Long </a:t>
            </a:r>
            <a:r>
              <a:rPr lang="en-GB" sz="1400" dirty="0">
                <a:solidFill>
                  <a:srgbClr val="00B050"/>
                </a:solidFill>
              </a:rPr>
              <a:t>Distance Trail E4, </a:t>
            </a:r>
            <a:r>
              <a:rPr lang="en-GB" sz="1400" dirty="0"/>
              <a:t>running from Gibraltar to Cyprus.</a:t>
            </a:r>
          </a:p>
          <a:p>
            <a:pPr algn="just"/>
            <a:r>
              <a:rPr lang="en-GB" sz="1400" dirty="0"/>
              <a:t> The 2 kilometres Aphrodite nature trail which goes along the north east coast of the Cape Greco is part of the </a:t>
            </a:r>
            <a:r>
              <a:rPr lang="en-GB" sz="1400" dirty="0">
                <a:solidFill>
                  <a:srgbClr val="00B050"/>
                </a:solidFill>
              </a:rPr>
              <a:t>Aphrodite Cultural Route </a:t>
            </a:r>
            <a:r>
              <a:rPr lang="en-GB" sz="1400" dirty="0"/>
              <a:t>and commemorates the link with the goddess</a:t>
            </a:r>
            <a:endParaRPr lang="en-US" sz="1400" dirty="0"/>
          </a:p>
          <a:p>
            <a:pPr algn="just"/>
            <a:endParaRPr lang="en-GB" sz="1400" dirty="0"/>
          </a:p>
        </p:txBody>
      </p:sp>
      <p:pic>
        <p:nvPicPr>
          <p:cNvPr id="6146" name="Picture 2" descr="Cyprus travel 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930" y="365125"/>
            <a:ext cx="4467053" cy="3566439"/>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2" descr="Beautiful natural rock arch near Ayia Na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680" y="2922309"/>
            <a:ext cx="4508243" cy="3618831"/>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8845863" y="1262892"/>
            <a:ext cx="2394588" cy="1509888"/>
          </a:xfrm>
          <a:prstGeom prst="rect">
            <a:avLst/>
          </a:prstGeom>
        </p:spPr>
      </p:pic>
    </p:spTree>
    <p:extLst>
      <p:ext uri="{BB962C8B-B14F-4D97-AF65-F5344CB8AC3E}">
        <p14:creationId xmlns:p14="http://schemas.microsoft.com/office/powerpoint/2010/main" val="3654806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739" y="753678"/>
            <a:ext cx="10515600" cy="1325563"/>
          </a:xfrm>
        </p:spPr>
        <p:txBody>
          <a:bodyPr>
            <a:normAutofit/>
          </a:bodyPr>
          <a:lstStyle/>
          <a:p>
            <a:r>
              <a:rPr lang="en-US" sz="3200" dirty="0"/>
              <a:t>3. Cape Greco</a:t>
            </a:r>
            <a:r>
              <a:rPr lang="en-US" sz="4000" dirty="0"/>
              <a:t/>
            </a:r>
            <a:br>
              <a:rPr lang="en-US" sz="4000" dirty="0"/>
            </a:br>
            <a:r>
              <a:rPr lang="en-US" sz="2000" dirty="0"/>
              <a:t>-sea caves &amp; stone arches</a:t>
            </a:r>
            <a:endParaRPr lang="en-GB" sz="2000" dirty="0"/>
          </a:p>
        </p:txBody>
      </p:sp>
      <p:sp>
        <p:nvSpPr>
          <p:cNvPr id="3" name="Content Placeholder 2"/>
          <p:cNvSpPr>
            <a:spLocks noGrp="1"/>
          </p:cNvSpPr>
          <p:nvPr>
            <p:ph idx="1"/>
          </p:nvPr>
        </p:nvSpPr>
        <p:spPr>
          <a:xfrm>
            <a:off x="722414" y="2296915"/>
            <a:ext cx="2967084" cy="4351338"/>
          </a:xfrm>
        </p:spPr>
        <p:txBody>
          <a:bodyPr>
            <a:normAutofit/>
          </a:bodyPr>
          <a:lstStyle/>
          <a:p>
            <a:pPr algn="just"/>
            <a:r>
              <a:rPr lang="en-GB" sz="1400" dirty="0"/>
              <a:t>Cape Greco covers an area of 385 hectares and was designated as a National Forest Park in 1993. Not only is it full of natural beauty, but the peninsula and forest park is also home to many animals, such as hares, foxes, and hedgehogs, and many species of birds and plants</a:t>
            </a:r>
          </a:p>
          <a:p>
            <a:pPr algn="just"/>
            <a:r>
              <a:rPr lang="en-US" sz="1400" dirty="0"/>
              <a:t>However, the most famous “inhabitant” of the area is the “</a:t>
            </a:r>
            <a:r>
              <a:rPr lang="en-US" sz="1400" dirty="0" err="1">
                <a:solidFill>
                  <a:srgbClr val="00B050"/>
                </a:solidFill>
              </a:rPr>
              <a:t>Ayia</a:t>
            </a:r>
            <a:r>
              <a:rPr lang="en-US" sz="1400" dirty="0">
                <a:solidFill>
                  <a:srgbClr val="00B050"/>
                </a:solidFill>
              </a:rPr>
              <a:t> Napa Sea Monster</a:t>
            </a:r>
            <a:r>
              <a:rPr lang="en-US" sz="1400" dirty="0"/>
              <a:t>”, which is believed to live in the sea caves!</a:t>
            </a:r>
          </a:p>
        </p:txBody>
      </p:sp>
      <p:pic>
        <p:nvPicPr>
          <p:cNvPr id="8" name="Picture 2" descr="https://www.loveayianapa.com/uploads/5/9/6/3/5963822/cyprus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929" y="365124"/>
            <a:ext cx="4467053" cy="3566440"/>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6" descr="Free vector graphic: Gesture, Fingers, Rock 'N' Roll - Free Image o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680" y="2890195"/>
            <a:ext cx="4539264" cy="360487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8868669" y="1234317"/>
            <a:ext cx="2394588" cy="1509888"/>
          </a:xfrm>
          <a:prstGeom prst="rect">
            <a:avLst/>
          </a:prstGeom>
        </p:spPr>
      </p:pic>
    </p:spTree>
    <p:extLst>
      <p:ext uri="{BB962C8B-B14F-4D97-AF65-F5344CB8AC3E}">
        <p14:creationId xmlns:p14="http://schemas.microsoft.com/office/powerpoint/2010/main" val="778566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249DC489402A4D8F27DABAA262D17F" ma:contentTypeVersion="16" ma:contentTypeDescription="Create a new document." ma:contentTypeScope="" ma:versionID="69541d4894bc325bad291acf2776b1f8">
  <xsd:schema xmlns:xsd="http://www.w3.org/2001/XMLSchema" xmlns:xs="http://www.w3.org/2001/XMLSchema" xmlns:p="http://schemas.microsoft.com/office/2006/metadata/properties" xmlns:ns2="04f6bfc0-91f6-443b-9627-a0df4bc1cd3b" xmlns:ns3="b7e05763-608e-45a2-a44a-cc63c180932d" targetNamespace="http://schemas.microsoft.com/office/2006/metadata/properties" ma:root="true" ma:fieldsID="10fbb2ddaa2f8574d5dbc3a113a14d52" ns2:_="" ns3:_="">
    <xsd:import namespace="04f6bfc0-91f6-443b-9627-a0df4bc1cd3b"/>
    <xsd:import namespace="b7e05763-608e-45a2-a44a-cc63c18093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f6bfc0-91f6-443b-9627-a0df4bc1c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987e5b-df41-4d7f-85b0-ddda8e4e54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e05763-608e-45a2-a44a-cc63c180932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d8c316-b6f0-4fe4-a537-d50123f9ff02}" ma:internalName="TaxCatchAll" ma:showField="CatchAllData" ma:web="b7e05763-608e-45a2-a44a-cc63c18093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F0D330-3201-4AE5-BDFF-97D97783A7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f6bfc0-91f6-443b-9627-a0df4bc1cd3b"/>
    <ds:schemaRef ds:uri="b7e05763-608e-45a2-a44a-cc63c18093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9D8686-B64D-4BB5-AB10-75EA259C35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1475</TotalTime>
  <Words>1698</Words>
  <Application>Microsoft Office PowerPoint</Application>
  <PresentationFormat>Widescreen</PresentationFormat>
  <Paragraphs>146</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PowerPoint Presentation</vt:lpstr>
      <vt:lpstr>Geology of Cyprus</vt:lpstr>
      <vt:lpstr>1. Troodos Geo Park: Geo Sites “Oceanic whispers on high altitude”</vt:lpstr>
      <vt:lpstr>1. Troodos Geo Park: Geo Sites “Oceanic whispers on high altitude”</vt:lpstr>
      <vt:lpstr>1. Troodos Geo Park: Geo Sites (Examples) “Oceanic whispers on high altitude”</vt:lpstr>
      <vt:lpstr>2. Troodos Geo Park: Mines “Oceanic whispers on high altitude”</vt:lpstr>
      <vt:lpstr>2. Troodos Geo Park: Mines “Oceanic whispers on high altitude”</vt:lpstr>
      <vt:lpstr>3. Cape Greco -sea caves &amp; stone arches</vt:lpstr>
      <vt:lpstr>3. Cape Greco -sea caves &amp; stone arches</vt:lpstr>
      <vt:lpstr>4. The Three Castles </vt:lpstr>
      <vt:lpstr>5. Blue Lagoon</vt:lpstr>
      <vt:lpstr>6. Avakas Gorge </vt:lpstr>
      <vt:lpstr>7. Adonis Falls</vt:lpstr>
      <vt:lpstr>8. Salt lake</vt:lpstr>
      <vt:lpstr>9. Karpaz Peninsula</vt:lpstr>
      <vt:lpstr>10. Petra tou Romiou</vt:lpstr>
      <vt:lpstr>Practical Information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Geotourism  in Cyprus</dc:title>
  <dc:creator>Microsoft account</dc:creator>
  <cp:lastModifiedBy>Raz</cp:lastModifiedBy>
  <cp:revision>99</cp:revision>
  <dcterms:created xsi:type="dcterms:W3CDTF">2023-03-08T08:19:12Z</dcterms:created>
  <dcterms:modified xsi:type="dcterms:W3CDTF">2023-04-10T06:33:24Z</dcterms:modified>
</cp:coreProperties>
</file>